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123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5" d="100"/>
          <a:sy n="55" d="100"/>
        </p:scale>
        <p:origin x="-1614"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fld id="{F8C3780B-B4A8-441D-8ABA-DCB2FA7C216A}" type="datetimeFigureOut">
              <a:rPr lang="en-US"/>
              <a:pPr/>
              <a:t>5/21/2012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fld id="{1E3FB348-3D45-49E0-801B-784710F8BE49}" type="slidenum">
              <a:rPr lang="en-US"/>
              <a:pPr/>
              <a:t>‹#›</a:t>
            </a:fld>
            <a:endParaRPr lang="en-US"/>
          </a:p>
        </p:txBody>
      </p:sp>
    </p:spTree>
    <p:extLst>
      <p:ext uri="{BB962C8B-B14F-4D97-AF65-F5344CB8AC3E}">
        <p14:creationId xmlns:p14="http://schemas.microsoft.com/office/powerpoint/2010/main" val="188772336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p:spPr>
      </p:sp>
      <p:sp>
        <p:nvSpPr>
          <p:cNvPr id="40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charset="-128"/>
              </a:rPr>
              <a:t>Good morning/afternoon. I</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m [name], representing Mutual of Omaha Insurance Company. </a:t>
            </a:r>
          </a:p>
          <a:p>
            <a:pPr eaLnBrk="1" hangingPunct="1">
              <a:spcBef>
                <a:spcPct val="0"/>
              </a:spcBef>
            </a:pPr>
            <a:endParaRPr lang="en-US" smtClean="0">
              <a:latin typeface="Arial" pitchFamily="34" charset="0"/>
              <a:ea typeface="ＭＳ Ｐゴシック" charset="-128"/>
            </a:endParaRPr>
          </a:p>
          <a:p>
            <a:pPr eaLnBrk="1" hangingPunct="1">
              <a:spcBef>
                <a:spcPct val="0"/>
              </a:spcBef>
            </a:pPr>
            <a:r>
              <a:rPr lang="en-US" smtClean="0">
                <a:latin typeface="Arial" pitchFamily="34" charset="0"/>
                <a:ea typeface="ＭＳ Ｐゴシック" charset="-128"/>
              </a:rPr>
              <a:t>I</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m happy to have the opportunity to talk with you about an essential part of a secure financial plan – long-term care insurance.</a:t>
            </a:r>
          </a:p>
          <a:p>
            <a:pPr eaLnBrk="1" hangingPunct="1">
              <a:spcBef>
                <a:spcPct val="0"/>
              </a:spcBef>
            </a:pPr>
            <a:endParaRPr lang="en-US" smtClean="0">
              <a:ea typeface="ＭＳ Ｐゴシック" charset="-128"/>
            </a:endParaRPr>
          </a:p>
        </p:txBody>
      </p:sp>
      <p:sp>
        <p:nvSpPr>
          <p:cNvPr id="4099" name="Slide Number Placeholder 3"/>
          <p:cNvSpPr>
            <a:spLocks noGrp="1"/>
          </p:cNvSpPr>
          <p:nvPr>
            <p:ph type="sldNum" sz="quarter" idx="5"/>
          </p:nvPr>
        </p:nvSpPr>
        <p:spPr bwMode="auto">
          <a:noFill/>
          <a:ln>
            <a:miter lim="800000"/>
            <a:headEnd/>
            <a:tailEnd/>
          </a:ln>
        </p:spPr>
        <p:txBody>
          <a:bodyPr/>
          <a:lstStyle/>
          <a:p>
            <a:fld id="{CF7AC72A-C4DD-48A7-AEF2-524B4B416EB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Have you thought about how you would pay for long-term care services?</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Here are the options.</a:t>
            </a:r>
          </a:p>
          <a:p>
            <a:pPr eaLnBrk="1" hangingPunct="1">
              <a:buFontTx/>
              <a:buChar char="•"/>
            </a:pPr>
            <a:r>
              <a:rPr lang="en-US" smtClean="0">
                <a:latin typeface="Arial" pitchFamily="34" charset="0"/>
                <a:ea typeface="ＭＳ Ｐゴシック" charset="-128"/>
                <a:cs typeface="Arial" pitchFamily="34" charset="0"/>
              </a:rPr>
              <a:t> You can use your savings</a:t>
            </a:r>
          </a:p>
          <a:p>
            <a:pPr eaLnBrk="1" hangingPunct="1">
              <a:buFontTx/>
              <a:buChar char="•"/>
            </a:pPr>
            <a:r>
              <a:rPr lang="en-US" smtClean="0">
                <a:latin typeface="Arial" pitchFamily="34" charset="0"/>
                <a:ea typeface="ＭＳ Ｐゴシック" charset="-128"/>
                <a:cs typeface="Arial" pitchFamily="34" charset="0"/>
              </a:rPr>
              <a:t>You can apply for Medicaid</a:t>
            </a:r>
          </a:p>
          <a:p>
            <a:pPr eaLnBrk="1" hangingPunct="1">
              <a:buFontTx/>
              <a:buChar char="•"/>
            </a:pPr>
            <a:r>
              <a:rPr lang="en-US" smtClean="0">
                <a:latin typeface="Arial" pitchFamily="34" charset="0"/>
                <a:ea typeface="ＭＳ Ｐゴシック" charset="-128"/>
                <a:cs typeface="Arial" pitchFamily="34" charset="0"/>
              </a:rPr>
              <a:t>Or you can purchase a long-term care insurance policy. </a:t>
            </a:r>
          </a:p>
          <a:p>
            <a:pPr eaLnBrk="1" hangingPunct="1">
              <a:buFontTx/>
              <a:buChar char="•"/>
            </a:pPr>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Let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talk a little more about each of these options.</a:t>
            </a:r>
            <a:endParaRPr lang="en-US" smtClean="0">
              <a:latin typeface="Arial" pitchFamily="34" charset="0"/>
              <a:ea typeface="ＭＳ Ｐゴシック" charset="-128"/>
              <a:cs typeface="Arial" pitchFamily="34" charset="0"/>
            </a:endParaRPr>
          </a:p>
        </p:txBody>
      </p:sp>
      <p:sp>
        <p:nvSpPr>
          <p:cNvPr id="22531" name="Slide Number Placeholder 3"/>
          <p:cNvSpPr>
            <a:spLocks noGrp="1"/>
          </p:cNvSpPr>
          <p:nvPr>
            <p:ph type="sldNum" sz="quarter" idx="5"/>
          </p:nvPr>
        </p:nvSpPr>
        <p:spPr bwMode="auto">
          <a:noFill/>
          <a:ln>
            <a:miter lim="800000"/>
            <a:headEnd/>
            <a:tailEnd/>
          </a:ln>
        </p:spPr>
        <p:txBody>
          <a:bodyPr/>
          <a:lstStyle/>
          <a:p>
            <a:fld id="{9DE56FF2-1273-4BDA-A072-EC1BBFEC42E5}"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You can use your savings or other assets. But what if the funds aren</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t available when you need them?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You may have to sell valued assets like your home.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Or you may have to liquidate assets like stocks or a 401(k), and that can trigger income taxes, not to mention a loss of any earnings these assets would generate in the future.</a:t>
            </a:r>
          </a:p>
        </p:txBody>
      </p:sp>
      <p:sp>
        <p:nvSpPr>
          <p:cNvPr id="24579" name="Slide Number Placeholder 3"/>
          <p:cNvSpPr>
            <a:spLocks noGrp="1"/>
          </p:cNvSpPr>
          <p:nvPr>
            <p:ph type="sldNum" sz="quarter" idx="5"/>
          </p:nvPr>
        </p:nvSpPr>
        <p:spPr bwMode="auto">
          <a:noFill/>
          <a:ln>
            <a:miter lim="800000"/>
            <a:headEnd/>
            <a:tailEnd/>
          </a:ln>
        </p:spPr>
        <p:txBody>
          <a:bodyPr/>
          <a:lstStyle/>
          <a:p>
            <a:fld id="{199AFCCC-A0CF-4F1A-80F3-B87C51E00DB0}"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You can rely on Medicaid, but you need to remember that Medicaid isn</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t intended to provide long-term care for everyone.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Instead, it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a program of last resort for people who can</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t pay for their own care.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To be eligible for Medicaid, you may have to spend down your assets to qualify.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Also, new rules have made qualifying for benefits more difficult.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And there</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always the possibility that the state may seek reimbursement from your estate for any benefits it paid to you.</a:t>
            </a:r>
            <a:endParaRPr lang="en-US" smtClean="0">
              <a:latin typeface="Arial" pitchFamily="34" charset="0"/>
              <a:ea typeface="ＭＳ Ｐゴシック" charset="-128"/>
              <a:cs typeface="Arial" pitchFamily="34" charset="0"/>
            </a:endParaRPr>
          </a:p>
        </p:txBody>
      </p:sp>
      <p:sp>
        <p:nvSpPr>
          <p:cNvPr id="26627" name="Slide Number Placeholder 3"/>
          <p:cNvSpPr>
            <a:spLocks noGrp="1"/>
          </p:cNvSpPr>
          <p:nvPr>
            <p:ph type="sldNum" sz="quarter" idx="5"/>
          </p:nvPr>
        </p:nvSpPr>
        <p:spPr bwMode="auto">
          <a:noFill/>
          <a:ln>
            <a:miter lim="800000"/>
            <a:headEnd/>
            <a:tailEnd/>
          </a:ln>
        </p:spPr>
        <p:txBody>
          <a:bodyPr/>
          <a:lstStyle/>
          <a:p>
            <a:fld id="{37AABDD2-12CF-4113-BFEA-14885260F1E5}"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A long-term care insurance policy may be one of the best ways to pay for long-term care services.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Long-term care insurance can help protect your retirement savings from being depleted by high out-of-pocket costs or from Medicaid spend down.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Long-term care insurance also allows you to receive the care you need in the setting that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right for you.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And that may help you maintain your independence and avoid becoming a burden to your kids.</a:t>
            </a:r>
          </a:p>
        </p:txBody>
      </p:sp>
      <p:sp>
        <p:nvSpPr>
          <p:cNvPr id="28675" name="Slide Number Placeholder 3"/>
          <p:cNvSpPr>
            <a:spLocks noGrp="1"/>
          </p:cNvSpPr>
          <p:nvPr>
            <p:ph type="sldNum" sz="quarter" idx="5"/>
          </p:nvPr>
        </p:nvSpPr>
        <p:spPr bwMode="auto">
          <a:noFill/>
          <a:ln>
            <a:miter lim="800000"/>
            <a:headEnd/>
            <a:tailEnd/>
          </a:ln>
        </p:spPr>
        <p:txBody>
          <a:bodyPr/>
          <a:lstStyle/>
          <a:p>
            <a:fld id="{66D3D701-0CB4-4D64-B1E4-346B0B56A155}"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Here</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how long-term care insurance works. Your policy will pay benefits when your doctor certifies you are unable to perform at least two of the activities of daily living OR you need continual supervision due to a severe cognitive impairment.</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NOTE: The activities of daily living (ADLs) include:</a:t>
            </a:r>
          </a:p>
          <a:p>
            <a:pPr eaLnBrk="1" hangingPunct="1">
              <a:buFontTx/>
              <a:buChar char="•"/>
            </a:pPr>
            <a:r>
              <a:rPr lang="en-US" smtClean="0">
                <a:latin typeface="Arial" pitchFamily="34" charset="0"/>
                <a:ea typeface="ＭＳ Ｐゴシック" charset="-128"/>
                <a:cs typeface="Arial" pitchFamily="34" charset="0"/>
              </a:rPr>
              <a:t>Eating</a:t>
            </a:r>
          </a:p>
          <a:p>
            <a:pPr eaLnBrk="1" hangingPunct="1">
              <a:buFontTx/>
              <a:buChar char="•"/>
            </a:pPr>
            <a:r>
              <a:rPr lang="en-US" smtClean="0">
                <a:latin typeface="Arial" pitchFamily="34" charset="0"/>
                <a:ea typeface="ＭＳ Ｐゴシック" charset="-128"/>
                <a:cs typeface="Arial" pitchFamily="34" charset="0"/>
              </a:rPr>
              <a:t>Bathing</a:t>
            </a:r>
          </a:p>
          <a:p>
            <a:pPr eaLnBrk="1" hangingPunct="1">
              <a:buFontTx/>
              <a:buChar char="•"/>
            </a:pPr>
            <a:r>
              <a:rPr lang="en-US" smtClean="0">
                <a:latin typeface="Arial" pitchFamily="34" charset="0"/>
                <a:ea typeface="ＭＳ Ｐゴシック" charset="-128"/>
                <a:cs typeface="Arial" pitchFamily="34" charset="0"/>
              </a:rPr>
              <a:t>Dressing</a:t>
            </a:r>
          </a:p>
          <a:p>
            <a:pPr eaLnBrk="1" hangingPunct="1">
              <a:buFontTx/>
              <a:buChar char="•"/>
            </a:pPr>
            <a:r>
              <a:rPr lang="en-US" smtClean="0">
                <a:latin typeface="Arial" pitchFamily="34" charset="0"/>
                <a:ea typeface="ＭＳ Ｐゴシック" charset="-128"/>
                <a:cs typeface="Arial" pitchFamily="34" charset="0"/>
              </a:rPr>
              <a:t>Continence</a:t>
            </a:r>
          </a:p>
          <a:p>
            <a:pPr eaLnBrk="1" hangingPunct="1">
              <a:buFontTx/>
              <a:buChar char="•"/>
            </a:pPr>
            <a:r>
              <a:rPr lang="en-US" smtClean="0">
                <a:latin typeface="Arial" pitchFamily="34" charset="0"/>
                <a:ea typeface="ＭＳ Ｐゴシック" charset="-128"/>
                <a:cs typeface="Arial" pitchFamily="34" charset="0"/>
              </a:rPr>
              <a:t>Transferring</a:t>
            </a:r>
          </a:p>
          <a:p>
            <a:pPr eaLnBrk="1" hangingPunct="1">
              <a:buFontTx/>
              <a:buChar char="•"/>
            </a:pPr>
            <a:r>
              <a:rPr lang="en-US" smtClean="0">
                <a:latin typeface="Arial" pitchFamily="34" charset="0"/>
                <a:ea typeface="ＭＳ Ｐゴシック" charset="-128"/>
                <a:cs typeface="Arial" pitchFamily="34" charset="0"/>
              </a:rPr>
              <a:t>Toileting</a:t>
            </a:r>
          </a:p>
        </p:txBody>
      </p:sp>
      <p:sp>
        <p:nvSpPr>
          <p:cNvPr id="30723" name="Slide Number Placeholder 3"/>
          <p:cNvSpPr>
            <a:spLocks noGrp="1"/>
          </p:cNvSpPr>
          <p:nvPr>
            <p:ph type="sldNum" sz="quarter" idx="5"/>
          </p:nvPr>
        </p:nvSpPr>
        <p:spPr bwMode="auto">
          <a:noFill/>
          <a:ln>
            <a:miter lim="800000"/>
            <a:headEnd/>
            <a:tailEnd/>
          </a:ln>
        </p:spPr>
        <p:txBody>
          <a:bodyPr/>
          <a:lstStyle/>
          <a:p>
            <a:fld id="{928CC6C3-FA02-4186-91C5-A0343867D085}"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The policy will pay benefits for services you receive in your home, in an assisted living facility or in a nursing home. </a:t>
            </a:r>
          </a:p>
        </p:txBody>
      </p:sp>
      <p:sp>
        <p:nvSpPr>
          <p:cNvPr id="32771" name="Slide Number Placeholder 3"/>
          <p:cNvSpPr>
            <a:spLocks noGrp="1"/>
          </p:cNvSpPr>
          <p:nvPr>
            <p:ph type="sldNum" sz="quarter" idx="5"/>
          </p:nvPr>
        </p:nvSpPr>
        <p:spPr bwMode="auto">
          <a:noFill/>
          <a:ln>
            <a:miter lim="800000"/>
            <a:headEnd/>
            <a:tailEnd/>
          </a:ln>
        </p:spPr>
        <p:txBody>
          <a:bodyPr/>
          <a:lstStyle/>
          <a:p>
            <a:fld id="{620BBE5C-F89B-4D4B-9A6F-DF691735EA98}"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And if you</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re like most people, a nursing home may be the last place you want to go.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So long-term care insurance offers many stay-at-home features designed to help you get the care you need in the comfort of your own home. These may include:</a:t>
            </a:r>
          </a:p>
          <a:p>
            <a:pPr eaLnBrk="1" hangingPunct="1">
              <a:buFontTx/>
              <a:buChar char="•"/>
            </a:pPr>
            <a:r>
              <a:rPr lang="en-US" smtClean="0">
                <a:latin typeface="Arial" pitchFamily="34" charset="0"/>
                <a:ea typeface="ＭＳ Ｐゴシック" charset="-128"/>
                <a:cs typeface="Arial" pitchFamily="34" charset="0"/>
              </a:rPr>
              <a:t>Help with household tasks, like cleaning and meal preparation</a:t>
            </a:r>
          </a:p>
          <a:p>
            <a:pPr eaLnBrk="1" hangingPunct="1">
              <a:buFontTx/>
              <a:buChar char="•"/>
            </a:pPr>
            <a:r>
              <a:rPr lang="en-US" smtClean="0">
                <a:latin typeface="Arial" pitchFamily="34" charset="0"/>
                <a:ea typeface="ＭＳ Ｐゴシック" charset="-128"/>
                <a:cs typeface="Arial" pitchFamily="34" charset="0"/>
              </a:rPr>
              <a:t>Help with personal tasks, like bathing and dressing</a:t>
            </a:r>
          </a:p>
          <a:p>
            <a:pPr eaLnBrk="1" hangingPunct="1">
              <a:buFontTx/>
              <a:buChar char="•"/>
            </a:pPr>
            <a:r>
              <a:rPr lang="en-US" smtClean="0">
                <a:latin typeface="Arial" pitchFamily="34" charset="0"/>
                <a:ea typeface="ＭＳ Ｐゴシック" charset="-128"/>
                <a:cs typeface="Arial" pitchFamily="34" charset="0"/>
              </a:rPr>
              <a:t>Services provided by a visiting nurse or home health aide</a:t>
            </a:r>
          </a:p>
          <a:p>
            <a:pPr eaLnBrk="1" hangingPunct="1">
              <a:buFontTx/>
              <a:buChar char="•"/>
            </a:pPr>
            <a:r>
              <a:rPr lang="en-US" smtClean="0">
                <a:latin typeface="Arial" pitchFamily="34" charset="0"/>
                <a:ea typeface="ＭＳ Ｐゴシック" charset="-128"/>
                <a:cs typeface="Arial" pitchFamily="34" charset="0"/>
              </a:rPr>
              <a:t>Special equipment, like a walker, wheelchair or respirator</a:t>
            </a:r>
          </a:p>
          <a:p>
            <a:pPr eaLnBrk="1" hangingPunct="1">
              <a:buFontTx/>
              <a:buChar char="•"/>
            </a:pPr>
            <a:r>
              <a:rPr lang="en-US" smtClean="0">
                <a:latin typeface="Arial" pitchFamily="34" charset="0"/>
                <a:ea typeface="ＭＳ Ｐゴシック" charset="-128"/>
                <a:cs typeface="Arial" pitchFamily="34" charset="0"/>
              </a:rPr>
              <a:t>Home modifications to enhance your ability to remain safely at home</a:t>
            </a:r>
          </a:p>
        </p:txBody>
      </p:sp>
      <p:sp>
        <p:nvSpPr>
          <p:cNvPr id="34819" name="Slide Number Placeholder 3"/>
          <p:cNvSpPr>
            <a:spLocks noGrp="1"/>
          </p:cNvSpPr>
          <p:nvPr>
            <p:ph type="sldNum" sz="quarter" idx="5"/>
          </p:nvPr>
        </p:nvSpPr>
        <p:spPr bwMode="auto">
          <a:noFill/>
          <a:ln>
            <a:miter lim="800000"/>
            <a:headEnd/>
            <a:tailEnd/>
          </a:ln>
        </p:spPr>
        <p:txBody>
          <a:bodyPr/>
          <a:lstStyle/>
          <a:p>
            <a:fld id="{FB13A082-4862-4ACF-B1ED-AB7059C29836}"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rPr>
              <a:t>Long-term care insurance doesn</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t replace the informal care your family may provide.</a:t>
            </a:r>
          </a:p>
          <a:p>
            <a:pPr eaLnBrk="1" hangingPunct="1"/>
            <a:endParaRPr lang="en-US" smtClean="0">
              <a:latin typeface="Arial" pitchFamily="34" charset="0"/>
              <a:ea typeface="ＭＳ Ｐゴシック" charset="-128"/>
            </a:endParaRPr>
          </a:p>
          <a:p>
            <a:pPr eaLnBrk="1" hangingPunct="1"/>
            <a:r>
              <a:rPr lang="en-US" smtClean="0">
                <a:latin typeface="Arial" pitchFamily="34" charset="0"/>
                <a:ea typeface="ＭＳ Ｐゴシック" charset="-128"/>
              </a:rPr>
              <a:t>Instead, it simply provides the assistance they need to care for you better and longer.</a:t>
            </a:r>
          </a:p>
        </p:txBody>
      </p:sp>
      <p:sp>
        <p:nvSpPr>
          <p:cNvPr id="36867" name="Slide Number Placeholder 3"/>
          <p:cNvSpPr>
            <a:spLocks noGrp="1"/>
          </p:cNvSpPr>
          <p:nvPr>
            <p:ph type="sldNum" sz="quarter" idx="5"/>
          </p:nvPr>
        </p:nvSpPr>
        <p:spPr bwMode="auto">
          <a:noFill/>
          <a:ln>
            <a:miter lim="800000"/>
            <a:headEnd/>
            <a:tailEnd/>
          </a:ln>
        </p:spPr>
        <p:txBody>
          <a:bodyPr/>
          <a:lstStyle/>
          <a:p>
            <a:fld id="{F795A830-832B-4F22-AEA5-EA27A5004B7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rPr>
              <a:t>Long-term care insurance may be an important part of your financial plan for the future.</a:t>
            </a:r>
          </a:p>
          <a:p>
            <a:pPr eaLnBrk="1" hangingPunct="1"/>
            <a:endParaRPr lang="en-US" smtClean="0">
              <a:latin typeface="Arial" pitchFamily="34" charset="0"/>
              <a:ea typeface="ＭＳ Ｐゴシック" charset="-128"/>
            </a:endParaRPr>
          </a:p>
          <a:p>
            <a:pPr eaLnBrk="1" hangingPunct="1"/>
            <a:r>
              <a:rPr lang="en-US" smtClean="0">
                <a:latin typeface="Arial" pitchFamily="34" charset="0"/>
                <a:ea typeface="ＭＳ Ｐゴシック" charset="-128"/>
              </a:rPr>
              <a:t>You already have many types of insurance to protect your assets:</a:t>
            </a:r>
          </a:p>
          <a:p>
            <a:pPr eaLnBrk="1" hangingPunct="1">
              <a:buFontTx/>
              <a:buChar char="•"/>
            </a:pPr>
            <a:r>
              <a:rPr lang="en-US" smtClean="0">
                <a:latin typeface="Arial" pitchFamily="34" charset="0"/>
                <a:ea typeface="ＭＳ Ｐゴシック" charset="-128"/>
              </a:rPr>
              <a:t>Automobile insurance to protect your car</a:t>
            </a:r>
          </a:p>
          <a:p>
            <a:pPr eaLnBrk="1" hangingPunct="1">
              <a:buFontTx/>
              <a:buChar char="•"/>
            </a:pPr>
            <a:r>
              <a:rPr lang="en-US" smtClean="0">
                <a:latin typeface="Arial" pitchFamily="34" charset="0"/>
                <a:ea typeface="ＭＳ Ｐゴシック" charset="-128"/>
              </a:rPr>
              <a:t>Homeowners insurance to protect your home</a:t>
            </a:r>
          </a:p>
          <a:p>
            <a:pPr eaLnBrk="1" hangingPunct="1">
              <a:buFontTx/>
              <a:buChar char="•"/>
            </a:pPr>
            <a:r>
              <a:rPr lang="en-US" smtClean="0">
                <a:latin typeface="Arial" pitchFamily="34" charset="0"/>
                <a:ea typeface="ＭＳ Ｐゴシック" charset="-128"/>
              </a:rPr>
              <a:t>Life insurance to protect your family</a:t>
            </a:r>
          </a:p>
          <a:p>
            <a:pPr eaLnBrk="1" hangingPunct="1">
              <a:buFontTx/>
              <a:buChar char="•"/>
            </a:pPr>
            <a:r>
              <a:rPr lang="en-US" smtClean="0">
                <a:latin typeface="Arial" pitchFamily="34" charset="0"/>
                <a:ea typeface="ＭＳ Ｐゴシック" charset="-128"/>
              </a:rPr>
              <a:t>Disability insurance to protect your salary</a:t>
            </a:r>
          </a:p>
          <a:p>
            <a:pPr eaLnBrk="1" hangingPunct="1">
              <a:buFontTx/>
              <a:buChar char="•"/>
            </a:pPr>
            <a:endParaRPr lang="en-US" smtClean="0">
              <a:latin typeface="Arial" pitchFamily="34" charset="0"/>
              <a:ea typeface="ＭＳ Ｐゴシック" charset="-128"/>
            </a:endParaRPr>
          </a:p>
          <a:p>
            <a:pPr eaLnBrk="1" hangingPunct="1"/>
            <a:r>
              <a:rPr lang="en-US" smtClean="0">
                <a:latin typeface="Arial" pitchFamily="34" charset="0"/>
                <a:ea typeface="ＭＳ Ｐゴシック" charset="-128"/>
              </a:rPr>
              <a:t>Why not protect your retirement assets with long-term care insurance?</a:t>
            </a:r>
          </a:p>
          <a:p>
            <a:pPr eaLnBrk="1" hangingPunct="1"/>
            <a:endParaRPr lang="en-US" smtClean="0">
              <a:ea typeface="ＭＳ Ｐゴシック" charset="-128"/>
            </a:endParaRPr>
          </a:p>
        </p:txBody>
      </p:sp>
      <p:sp>
        <p:nvSpPr>
          <p:cNvPr id="38915" name="Slide Number Placeholder 3"/>
          <p:cNvSpPr>
            <a:spLocks noGrp="1"/>
          </p:cNvSpPr>
          <p:nvPr>
            <p:ph type="sldNum" sz="quarter" idx="5"/>
          </p:nvPr>
        </p:nvSpPr>
        <p:spPr bwMode="auto">
          <a:noFill/>
          <a:ln>
            <a:miter lim="800000"/>
            <a:headEnd/>
            <a:tailEnd/>
          </a:ln>
        </p:spPr>
        <p:txBody>
          <a:bodyPr/>
          <a:lstStyle/>
          <a:p>
            <a:fld id="{E29F3783-7552-4ACE-86F7-6B1E64359684}"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241653" indent="-241653" eaLnBrk="1" hangingPunct="1"/>
            <a:r>
              <a:rPr lang="en-US" dirty="0" smtClean="0">
                <a:latin typeface="Arial" pitchFamily="34" charset="0"/>
                <a:ea typeface="ＭＳ Ｐゴシック" charset="-128"/>
                <a:cs typeface="Arial" pitchFamily="34" charset="0"/>
              </a:rPr>
              <a:t>You may be wondering why you should consider purchasing long-term care insurance now when you</a:t>
            </a:r>
            <a:r>
              <a:rPr lang="ja-JP" altLang="en-US" smtClean="0">
                <a:latin typeface="Arial" pitchFamily="34" charset="0"/>
                <a:ea typeface="ＭＳ Ｐゴシック" charset="-128"/>
                <a:cs typeface="Arial" pitchFamily="34" charset="0"/>
              </a:rPr>
              <a:t>’</a:t>
            </a:r>
            <a:r>
              <a:rPr lang="en-US" altLang="ja-JP" dirty="0" smtClean="0">
                <a:latin typeface="Arial" pitchFamily="34" charset="0"/>
                <a:ea typeface="ＭＳ Ｐゴシック" charset="-128"/>
                <a:cs typeface="Arial" pitchFamily="34" charset="0"/>
              </a:rPr>
              <a:t>re young and healthy. </a:t>
            </a:r>
          </a:p>
          <a:p>
            <a:pPr marL="241653" indent="-241653" eaLnBrk="1" hangingPunct="1"/>
            <a:endParaRPr lang="en-US" dirty="0" smtClean="0">
              <a:latin typeface="Arial" pitchFamily="34" charset="0"/>
              <a:ea typeface="ＭＳ Ｐゴシック" charset="-128"/>
              <a:cs typeface="Arial" pitchFamily="34" charset="0"/>
            </a:endParaRPr>
          </a:p>
          <a:p>
            <a:pPr marL="241653" indent="-241653" eaLnBrk="1" hangingPunct="1"/>
            <a:r>
              <a:rPr lang="en-US" dirty="0" smtClean="0">
                <a:latin typeface="Arial" pitchFamily="34" charset="0"/>
                <a:ea typeface="ＭＳ Ｐゴシック" charset="-128"/>
                <a:cs typeface="Arial" pitchFamily="34" charset="0"/>
              </a:rPr>
              <a:t>Here are three good reasons:</a:t>
            </a:r>
          </a:p>
          <a:p>
            <a:pPr marL="241653" indent="-241653" eaLnBrk="1" hangingPunct="1"/>
            <a:endParaRPr lang="en-US" dirty="0" smtClean="0">
              <a:latin typeface="Arial" pitchFamily="34" charset="0"/>
              <a:ea typeface="ＭＳ Ｐゴシック" charset="-128"/>
              <a:cs typeface="Arial" pitchFamily="34" charset="0"/>
            </a:endParaRPr>
          </a:p>
          <a:p>
            <a:pPr marL="241653" indent="-241653" eaLnBrk="1" hangingPunct="1">
              <a:buFontTx/>
              <a:buAutoNum type="arabicPeriod"/>
            </a:pPr>
            <a:r>
              <a:rPr lang="en-US" dirty="0" smtClean="0">
                <a:latin typeface="Arial" pitchFamily="34" charset="0"/>
                <a:ea typeface="ＭＳ Ｐゴシック" charset="-128"/>
                <a:cs typeface="Arial" pitchFamily="34" charset="0"/>
              </a:rPr>
              <a:t>Accidents and illnesses requiring long-term care services can strike people of any age</a:t>
            </a:r>
          </a:p>
          <a:p>
            <a:pPr marL="241653" indent="-241653" eaLnBrk="1" hangingPunct="1">
              <a:buFontTx/>
              <a:buAutoNum type="arabicPeriod"/>
            </a:pPr>
            <a:endParaRPr lang="en-US" dirty="0" smtClean="0">
              <a:latin typeface="Arial" pitchFamily="34" charset="0"/>
              <a:ea typeface="ＭＳ Ｐゴシック" charset="-128"/>
              <a:cs typeface="Arial" pitchFamily="34" charset="0"/>
            </a:endParaRPr>
          </a:p>
          <a:p>
            <a:pPr marL="241653" indent="-241653" eaLnBrk="1" hangingPunct="1">
              <a:buFontTx/>
              <a:buAutoNum type="arabicPeriod"/>
            </a:pPr>
            <a:r>
              <a:rPr lang="en-US" dirty="0" smtClean="0">
                <a:latin typeface="Arial" pitchFamily="34" charset="0"/>
                <a:ea typeface="ＭＳ Ｐゴシック" charset="-128"/>
                <a:cs typeface="Arial" pitchFamily="34" charset="0"/>
              </a:rPr>
              <a:t>The cost is based on your age when you buy your policy. That means every year you wait, the cost may go up</a:t>
            </a:r>
          </a:p>
          <a:p>
            <a:pPr marL="241653" indent="-241653" eaLnBrk="1" hangingPunct="1">
              <a:buFontTx/>
              <a:buAutoNum type="arabicPeriod"/>
            </a:pPr>
            <a:endParaRPr lang="en-US" dirty="0" smtClean="0">
              <a:latin typeface="Arial" pitchFamily="34" charset="0"/>
              <a:ea typeface="ＭＳ Ｐゴシック" charset="-128"/>
              <a:cs typeface="Arial" pitchFamily="34" charset="0"/>
            </a:endParaRPr>
          </a:p>
          <a:p>
            <a:pPr marL="241653" indent="-241653" eaLnBrk="1" hangingPunct="1">
              <a:buFontTx/>
              <a:buAutoNum type="arabicPeriod"/>
            </a:pPr>
            <a:r>
              <a:rPr lang="en-US" dirty="0" smtClean="0">
                <a:latin typeface="Arial" pitchFamily="34" charset="0"/>
                <a:ea typeface="ＭＳ Ｐゴシック" charset="-128"/>
                <a:cs typeface="Arial" pitchFamily="34" charset="0"/>
              </a:rPr>
              <a:t>Your ability to qualify for a policy is based on your current health. And if your health changes tomorrow, you may not be able to purchase long-term care insurance at any price</a:t>
            </a:r>
          </a:p>
        </p:txBody>
      </p:sp>
      <p:sp>
        <p:nvSpPr>
          <p:cNvPr id="40963" name="Slide Number Placeholder 3"/>
          <p:cNvSpPr>
            <a:spLocks noGrp="1"/>
          </p:cNvSpPr>
          <p:nvPr>
            <p:ph type="sldNum" sz="quarter" idx="5"/>
          </p:nvPr>
        </p:nvSpPr>
        <p:spPr bwMode="auto">
          <a:noFill/>
          <a:ln>
            <a:miter lim="800000"/>
            <a:headEnd/>
            <a:tailEnd/>
          </a:ln>
        </p:spPr>
        <p:txBody>
          <a:bodyPr/>
          <a:lstStyle/>
          <a:p>
            <a:fld id="{122784E8-2556-4E94-98FF-FB9A650A0531}"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p:spPr>
      </p:sp>
      <p:sp>
        <p:nvSpPr>
          <p:cNvPr id="61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charset="-128"/>
                <a:cs typeface="Arial" pitchFamily="34" charset="0"/>
              </a:rPr>
              <a:t>It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your life and you want to live it your way. </a:t>
            </a:r>
          </a:p>
          <a:p>
            <a:pPr eaLnBrk="1" hangingPunct="1">
              <a:spcBef>
                <a:spcPct val="0"/>
              </a:spcBef>
            </a:pPr>
            <a:endParaRPr lang="en-US" smtClean="0">
              <a:latin typeface="Arial" pitchFamily="34" charset="0"/>
              <a:ea typeface="ＭＳ Ｐゴシック" charset="-128"/>
              <a:cs typeface="Arial" pitchFamily="34" charset="0"/>
            </a:endParaRPr>
          </a:p>
          <a:p>
            <a:pPr eaLnBrk="1" hangingPunct="1">
              <a:spcBef>
                <a:spcPct val="0"/>
              </a:spcBef>
            </a:pPr>
            <a:r>
              <a:rPr lang="en-US" smtClean="0">
                <a:latin typeface="Arial" pitchFamily="34" charset="0"/>
                <a:ea typeface="ＭＳ Ｐゴシック" charset="-128"/>
                <a:cs typeface="Arial" pitchFamily="34" charset="0"/>
              </a:rPr>
              <a:t>Let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talk about what that means. It means doing all the things that are important to you and your family today plus everything you always dreamed of doing when you retire.</a:t>
            </a:r>
          </a:p>
          <a:p>
            <a:pPr eaLnBrk="1" hangingPunct="1">
              <a:spcBef>
                <a:spcPct val="0"/>
              </a:spcBef>
            </a:pPr>
            <a:endParaRPr lang="en-US" smtClean="0">
              <a:ea typeface="ＭＳ Ｐゴシック" charset="-128"/>
            </a:endParaRPr>
          </a:p>
        </p:txBody>
      </p:sp>
      <p:sp>
        <p:nvSpPr>
          <p:cNvPr id="6147" name="Slide Number Placeholder 3"/>
          <p:cNvSpPr>
            <a:spLocks noGrp="1"/>
          </p:cNvSpPr>
          <p:nvPr>
            <p:ph type="sldNum" sz="quarter" idx="5"/>
          </p:nvPr>
        </p:nvSpPr>
        <p:spPr bwMode="auto">
          <a:noFill/>
          <a:ln>
            <a:miter lim="800000"/>
            <a:headEnd/>
            <a:tailEnd/>
          </a:ln>
        </p:spPr>
        <p:txBody>
          <a:bodyPr/>
          <a:lstStyle/>
          <a:p>
            <a:fld id="{0BDFCADA-C212-430F-A580-510FF46FCDA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When you</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re considering a long-term care insurance policy, it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important to select a company that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strong, stable and financially secure.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Mutual of Omaha has a long history in the insurance industry – we</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ve been paying claims to customers for over 100 years. And our strong financial position continually earns us high marks from the leading industry rating organizations, including an A+ rating from A.M. Best. </a:t>
            </a:r>
            <a:endParaRPr lang="en-US" smtClean="0">
              <a:latin typeface="Arial" pitchFamily="34" charset="0"/>
              <a:ea typeface="ＭＳ Ｐゴシック" charset="-128"/>
              <a:cs typeface="Arial" pitchFamily="34" charset="0"/>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98763164-7FF9-4673-8E63-0879ACEACF28}"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Mutual of Omaha</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longevity, financial strength and experience in the long-term care marketplace mean you can count on us to be here when you need us. </a:t>
            </a:r>
            <a:endParaRPr lang="en-US" smtClean="0">
              <a:latin typeface="Arial" pitchFamily="34" charset="0"/>
              <a:ea typeface="ＭＳ Ｐゴシック" charset="-128"/>
              <a:cs typeface="Arial" pitchFamily="34" charset="0"/>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C74D3E26-0730-4366-A30C-E7481AC8BDD0}"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WHEN CONDUCTING A SEMINAR:</a:t>
            </a:r>
          </a:p>
          <a:p>
            <a:pPr eaLnBrk="1" hangingPunct="1"/>
            <a:r>
              <a:rPr lang="en-US" smtClean="0">
                <a:latin typeface="Arial" pitchFamily="34" charset="0"/>
                <a:ea typeface="ＭＳ Ｐゴシック" charset="-128"/>
                <a:cs typeface="Arial" pitchFamily="34" charset="0"/>
              </a:rPr>
              <a:t>A long-term care insurance policy can be tailored to meet your specific needs. So I</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ll be happy to meet with you to assess your situation, explain your options and recommend a plan of coverage that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right for you. Just talk to me before you leave today and we</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ll schedule a time to meet. Or you can call me later. My contact information is included in your packet.</a:t>
            </a:r>
          </a:p>
          <a:p>
            <a:pPr eaLnBrk="1" hangingPunct="1"/>
            <a:endParaRPr lang="en-US" smtClean="0">
              <a:latin typeface="Arial" pitchFamily="34" charset="0"/>
              <a:ea typeface="ＭＳ Ｐゴシック" charset="-128"/>
              <a:cs typeface="Arial" pitchFamily="34" charset="0"/>
            </a:endParaRP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WHEN CONDUCTING AN INDIVIDUAL APPOINTMENT:</a:t>
            </a:r>
          </a:p>
          <a:p>
            <a:pPr eaLnBrk="1" hangingPunct="1"/>
            <a:r>
              <a:rPr lang="en-US" smtClean="0">
                <a:latin typeface="Arial" pitchFamily="34" charset="0"/>
                <a:ea typeface="ＭＳ Ｐゴシック" charset="-128"/>
                <a:cs typeface="Arial" pitchFamily="34" charset="0"/>
              </a:rPr>
              <a:t>A long-term care insurance policy can be tailored to meet your specific needs. So let me show you how it works. (Transition to a discussion of product details using the Mutual Care Plus brochure – MC33978 or state equivalent.)</a:t>
            </a:r>
          </a:p>
        </p:txBody>
      </p:sp>
      <p:sp>
        <p:nvSpPr>
          <p:cNvPr id="47107" name="Slide Number Placeholder 3"/>
          <p:cNvSpPr>
            <a:spLocks noGrp="1"/>
          </p:cNvSpPr>
          <p:nvPr>
            <p:ph type="sldNum" sz="quarter" idx="5"/>
          </p:nvPr>
        </p:nvSpPr>
        <p:spPr bwMode="auto">
          <a:noFill/>
          <a:ln>
            <a:miter lim="800000"/>
            <a:headEnd/>
            <a:tailEnd/>
          </a:ln>
        </p:spPr>
        <p:txBody>
          <a:bodyPr/>
          <a:lstStyle/>
          <a:p>
            <a:fld id="{57AC7317-C96C-416B-8CC1-2514F4BA4FB8}"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I</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d like to thank you for giving me this opportunity to talk to you about long-term care insurance. And I</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ll be happy to answer any questions you may have.</a:t>
            </a:r>
            <a:endParaRPr lang="en-US" smtClean="0">
              <a:latin typeface="Arial" pitchFamily="34" charset="0"/>
              <a:ea typeface="ＭＳ Ｐゴシック" charset="-128"/>
              <a:cs typeface="Arial" pitchFamily="34" charset="0"/>
            </a:endParaRPr>
          </a:p>
        </p:txBody>
      </p:sp>
      <p:sp>
        <p:nvSpPr>
          <p:cNvPr id="49155" name="Slide Number Placeholder 3"/>
          <p:cNvSpPr>
            <a:spLocks noGrp="1"/>
          </p:cNvSpPr>
          <p:nvPr>
            <p:ph type="sldNum" sz="quarter" idx="5"/>
          </p:nvPr>
        </p:nvSpPr>
        <p:spPr bwMode="auto">
          <a:noFill/>
          <a:ln>
            <a:miter lim="800000"/>
            <a:headEnd/>
            <a:tailEnd/>
          </a:ln>
        </p:spPr>
        <p:txBody>
          <a:bodyPr/>
          <a:lstStyle/>
          <a:p>
            <a:fld id="{F4DE43F2-5139-4A60-A50D-89D24EFBEB78}"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51203" name="Slide Number Placeholder 3"/>
          <p:cNvSpPr>
            <a:spLocks noGrp="1"/>
          </p:cNvSpPr>
          <p:nvPr>
            <p:ph type="sldNum" sz="quarter" idx="5"/>
          </p:nvPr>
        </p:nvSpPr>
        <p:spPr bwMode="auto">
          <a:noFill/>
          <a:ln>
            <a:miter lim="800000"/>
            <a:headEnd/>
            <a:tailEnd/>
          </a:ln>
        </p:spPr>
        <p:txBody>
          <a:bodyPr/>
          <a:lstStyle/>
          <a:p>
            <a:fld id="{1E5A5800-AAB5-4DFE-8AE2-9C158503C944}" type="slidenum">
              <a:rPr lang="en-US"/>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charset="-128"/>
                <a:cs typeface="Arial" pitchFamily="34" charset="0"/>
              </a:rPr>
              <a:t>But what if you were unable to care for yourself? Or you were faced with providing care for a loved one? </a:t>
            </a:r>
          </a:p>
          <a:p>
            <a:pPr eaLnBrk="1" hangingPunct="1">
              <a:spcBef>
                <a:spcPct val="0"/>
              </a:spcBef>
            </a:pPr>
            <a:endParaRPr lang="en-US" smtClean="0">
              <a:latin typeface="Arial" pitchFamily="34" charset="0"/>
              <a:ea typeface="ＭＳ Ｐゴシック" charset="-128"/>
              <a:cs typeface="Arial" pitchFamily="34" charset="0"/>
            </a:endParaRPr>
          </a:p>
          <a:p>
            <a:pPr eaLnBrk="1" hangingPunct="1">
              <a:spcBef>
                <a:spcPct val="0"/>
              </a:spcBef>
            </a:pPr>
            <a:r>
              <a:rPr lang="en-US" smtClean="0">
                <a:latin typeface="Arial" pitchFamily="34" charset="0"/>
                <a:ea typeface="ＭＳ Ｐゴシック" charset="-128"/>
                <a:cs typeface="Arial" pitchFamily="34" charset="0"/>
              </a:rPr>
              <a:t>How would that affect your plans?</a:t>
            </a:r>
          </a:p>
          <a:p>
            <a:pPr eaLnBrk="1" hangingPunct="1">
              <a:spcBef>
                <a:spcPct val="0"/>
              </a:spcBef>
            </a:pPr>
            <a:endParaRPr lang="en-US" smtClean="0">
              <a:ea typeface="ＭＳ Ｐゴシック" charset="-128"/>
            </a:endParaRPr>
          </a:p>
        </p:txBody>
      </p:sp>
      <p:sp>
        <p:nvSpPr>
          <p:cNvPr id="8195" name="Slide Number Placeholder 3"/>
          <p:cNvSpPr>
            <a:spLocks noGrp="1"/>
          </p:cNvSpPr>
          <p:nvPr>
            <p:ph type="sldNum" sz="quarter" idx="5"/>
          </p:nvPr>
        </p:nvSpPr>
        <p:spPr bwMode="auto">
          <a:noFill/>
          <a:ln>
            <a:miter lim="800000"/>
            <a:headEnd/>
            <a:tailEnd/>
          </a:ln>
        </p:spPr>
        <p:txBody>
          <a:bodyPr/>
          <a:lstStyle/>
          <a:p>
            <a:fld id="{D262D3C3-C232-4399-8FFA-0479A167DBC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charset="-128"/>
                <a:cs typeface="Arial" pitchFamily="34" charset="0"/>
              </a:rPr>
              <a:t>A long-term care insurance policy can help you continue to live life according to plan. </a:t>
            </a:r>
          </a:p>
          <a:p>
            <a:pPr eaLnBrk="1" hangingPunct="1">
              <a:spcBef>
                <a:spcPct val="0"/>
              </a:spcBef>
            </a:pPr>
            <a:endParaRPr lang="en-US" smtClean="0">
              <a:latin typeface="Arial" pitchFamily="34" charset="0"/>
              <a:ea typeface="ＭＳ Ｐゴシック" charset="-128"/>
              <a:cs typeface="Arial" pitchFamily="34" charset="0"/>
            </a:endParaRPr>
          </a:p>
          <a:p>
            <a:pPr eaLnBrk="1" hangingPunct="1">
              <a:spcBef>
                <a:spcPct val="0"/>
              </a:spcBef>
            </a:pPr>
            <a:r>
              <a:rPr lang="en-US" smtClean="0">
                <a:latin typeface="Arial" pitchFamily="34" charset="0"/>
                <a:ea typeface="ＭＳ Ｐゴシック" charset="-128"/>
                <a:cs typeface="Arial" pitchFamily="34" charset="0"/>
              </a:rPr>
              <a:t>Long-term care insurance can help you realize your financial goals and protect your life savings from the high cost of long-term care services. </a:t>
            </a:r>
            <a:endParaRPr lang="en-US" smtClean="0">
              <a:latin typeface="Arial" pitchFamily="34" charset="0"/>
              <a:ea typeface="ＭＳ Ｐゴシック" charset="-128"/>
            </a:endParaRPr>
          </a:p>
          <a:p>
            <a:pPr eaLnBrk="1" hangingPunct="1">
              <a:spcBef>
                <a:spcPct val="0"/>
              </a:spcBef>
            </a:pPr>
            <a:endParaRPr lang="en-US" smtClean="0">
              <a:ea typeface="ＭＳ Ｐゴシック" charset="-128"/>
            </a:endParaRPr>
          </a:p>
        </p:txBody>
      </p:sp>
      <p:sp>
        <p:nvSpPr>
          <p:cNvPr id="10243" name="Slide Number Placeholder 3"/>
          <p:cNvSpPr>
            <a:spLocks noGrp="1"/>
          </p:cNvSpPr>
          <p:nvPr>
            <p:ph type="sldNum" sz="quarter" idx="5"/>
          </p:nvPr>
        </p:nvSpPr>
        <p:spPr bwMode="auto">
          <a:noFill/>
          <a:ln>
            <a:miter lim="800000"/>
            <a:headEnd/>
            <a:tailEnd/>
          </a:ln>
        </p:spPr>
        <p:txBody>
          <a:bodyPr/>
          <a:lstStyle/>
          <a:p>
            <a:fld id="{0FBA6937-A393-4AAD-8BC8-0DD5901D54B7}"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charset="-128"/>
                <a:cs typeface="Arial" pitchFamily="34" charset="0"/>
              </a:rPr>
              <a:t>Let</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talk for a minute about what long-term care is.</a:t>
            </a:r>
          </a:p>
          <a:p>
            <a:pPr eaLnBrk="1" hangingPunct="1">
              <a:spcBef>
                <a:spcPct val="0"/>
              </a:spcBef>
            </a:pPr>
            <a:r>
              <a:rPr lang="en-US" smtClean="0">
                <a:latin typeface="Arial" pitchFamily="34" charset="0"/>
                <a:ea typeface="ＭＳ Ｐゴシック" charset="-128"/>
                <a:cs typeface="Arial" pitchFamily="34" charset="0"/>
              </a:rPr>
              <a:t> </a:t>
            </a:r>
          </a:p>
          <a:p>
            <a:pPr eaLnBrk="1" hangingPunct="1">
              <a:spcBef>
                <a:spcPct val="0"/>
              </a:spcBef>
            </a:pPr>
            <a:r>
              <a:rPr lang="en-US" smtClean="0">
                <a:latin typeface="Arial" pitchFamily="34" charset="0"/>
                <a:ea typeface="ＭＳ Ｐゴシック" charset="-128"/>
                <a:cs typeface="Arial" pitchFamily="34" charset="0"/>
              </a:rPr>
              <a:t>Long-term care is a term used to describe the services people need when they can</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t care for themselves. This can be due to an accident, disability, prolonged illness or the simple process of aging.</a:t>
            </a:r>
          </a:p>
          <a:p>
            <a:pPr eaLnBrk="1" hangingPunct="1">
              <a:spcBef>
                <a:spcPct val="0"/>
              </a:spcBef>
            </a:pPr>
            <a:endParaRPr lang="en-US" smtClean="0">
              <a:ea typeface="ＭＳ Ｐゴシック" charset="-128"/>
            </a:endParaRPr>
          </a:p>
        </p:txBody>
      </p:sp>
      <p:sp>
        <p:nvSpPr>
          <p:cNvPr id="12291" name="Slide Number Placeholder 3"/>
          <p:cNvSpPr>
            <a:spLocks noGrp="1"/>
          </p:cNvSpPr>
          <p:nvPr>
            <p:ph type="sldNum" sz="quarter" idx="5"/>
          </p:nvPr>
        </p:nvSpPr>
        <p:spPr bwMode="auto">
          <a:noFill/>
          <a:ln>
            <a:miter lim="800000"/>
            <a:headEnd/>
            <a:tailEnd/>
          </a:ln>
        </p:spPr>
        <p:txBody>
          <a:bodyPr/>
          <a:lstStyle/>
          <a:p>
            <a:fld id="{3BA95BF5-558A-4E69-AF4C-AC0DBFA800B0}"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rPr>
              <a:t>There</a:t>
            </a:r>
            <a:r>
              <a:rPr lang="ja-JP" altLang="en-US" smtClean="0">
                <a:latin typeface="Arial" pitchFamily="34" charset="0"/>
                <a:ea typeface="ＭＳ Ｐゴシック" charset="-128"/>
              </a:rPr>
              <a:t>’</a:t>
            </a:r>
            <a:r>
              <a:rPr lang="en-US" altLang="ja-JP" smtClean="0">
                <a:latin typeface="Arial" pitchFamily="34" charset="0"/>
                <a:ea typeface="ＭＳ Ｐゴシック" charset="-128"/>
              </a:rPr>
              <a:t>s a good chance you know someone – a family member, friend or neighbor – who has needed long-term care services.</a:t>
            </a:r>
          </a:p>
          <a:p>
            <a:pPr eaLnBrk="1" hangingPunct="1"/>
            <a:endParaRPr lang="en-US" smtClean="0">
              <a:latin typeface="Arial" pitchFamily="34" charset="0"/>
              <a:ea typeface="ＭＳ Ｐゴシック" charset="-128"/>
            </a:endParaRPr>
          </a:p>
          <a:p>
            <a:pPr eaLnBrk="1" hangingPunct="1"/>
            <a:r>
              <a:rPr lang="en-US" i="1" smtClean="0">
                <a:latin typeface="Arial" pitchFamily="34" charset="0"/>
                <a:ea typeface="ＭＳ Ｐゴシック" charset="-128"/>
              </a:rPr>
              <a:t>NOTE: Encourage people to share their stories.</a:t>
            </a:r>
          </a:p>
          <a:p>
            <a:pPr eaLnBrk="1" hangingPunct="1"/>
            <a:endParaRPr lang="en-US" smtClean="0">
              <a:ea typeface="ＭＳ Ｐゴシック" charset="-128"/>
            </a:endParaRPr>
          </a:p>
        </p:txBody>
      </p:sp>
      <p:sp>
        <p:nvSpPr>
          <p:cNvPr id="14339" name="Slide Number Placeholder 3"/>
          <p:cNvSpPr>
            <a:spLocks noGrp="1"/>
          </p:cNvSpPr>
          <p:nvPr>
            <p:ph type="sldNum" sz="quarter" idx="5"/>
          </p:nvPr>
        </p:nvSpPr>
        <p:spPr bwMode="auto">
          <a:noFill/>
          <a:ln>
            <a:miter lim="800000"/>
            <a:headEnd/>
            <a:tailEnd/>
          </a:ln>
        </p:spPr>
        <p:txBody>
          <a:bodyPr/>
          <a:lstStyle/>
          <a:p>
            <a:fld id="{8C1C5A79-84F9-4465-9247-EC7C3D258E7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Long-term care is more than care provided in a nursing home. People who go to a nursing home typically need round-the-clock skilled care.</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But many people who need long-term care simply need help at home with activities of daily living.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Long-term care services also are available in the community, such as in an adult day-care facility…</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…and in assisted living facilities, which are home-like settings that offer more safety and security. </a:t>
            </a:r>
            <a:endParaRPr lang="en-US" smtClean="0">
              <a:latin typeface="Arial" pitchFamily="34" charset="0"/>
              <a:ea typeface="ＭＳ Ｐゴシック" charset="-128"/>
            </a:endParaRPr>
          </a:p>
          <a:p>
            <a:pPr eaLnBrk="1" hangingPunct="1"/>
            <a:endParaRPr lang="en-US" smtClean="0">
              <a:ea typeface="ＭＳ Ｐゴシック" charset="-128"/>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CDDE9A64-A2B4-4C63-9BDC-0D9E1CBE1AE9}"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How do you know if you</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ll need long-term care services?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No one knows what the future holds in store. As you age, there</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a good chance you</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ll need some help.</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But long-term care isn</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t just for older people. An accident or injury requiring long-term care services can strike at any age.</a:t>
            </a:r>
            <a:endParaRPr lang="en-US" smtClean="0">
              <a:latin typeface="Arial" pitchFamily="34" charset="0"/>
              <a:ea typeface="ＭＳ Ｐゴシック" charset="-128"/>
              <a:cs typeface="Arial" pitchFamily="34" charset="0"/>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07CCF224-8EFE-4CF1-8A3A-C39B7ED6ED33}"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latin typeface="Arial" pitchFamily="34" charset="0"/>
                <a:ea typeface="ＭＳ Ｐゴシック" charset="-128"/>
                <a:cs typeface="Arial" pitchFamily="34" charset="0"/>
              </a:rPr>
              <a:t>Long-term care services can be expensive. </a:t>
            </a:r>
          </a:p>
          <a:p>
            <a:pPr eaLnBrk="1" hangingPunct="1"/>
            <a:endParaRPr lang="en-US" smtClean="0">
              <a:latin typeface="Arial" pitchFamily="34" charset="0"/>
              <a:ea typeface="ＭＳ Ｐゴシック" charset="-128"/>
              <a:cs typeface="Arial" pitchFamily="34" charset="0"/>
            </a:endParaRPr>
          </a:p>
          <a:p>
            <a:pPr eaLnBrk="1" hangingPunct="1"/>
            <a:r>
              <a:rPr lang="en-US" smtClean="0">
                <a:latin typeface="Arial" pitchFamily="34" charset="0"/>
                <a:ea typeface="ＭＳ Ｐゴシック" charset="-128"/>
                <a:cs typeface="Arial" pitchFamily="34" charset="0"/>
              </a:rPr>
              <a:t>Take a look at the national average costs. There</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s a good chance these costs will be higher down the road when you</a:t>
            </a:r>
            <a:r>
              <a:rPr lang="ja-JP" altLang="en-US" smtClean="0">
                <a:latin typeface="Arial" pitchFamily="34" charset="0"/>
                <a:ea typeface="ＭＳ Ｐゴシック" charset="-128"/>
                <a:cs typeface="Arial" pitchFamily="34" charset="0"/>
              </a:rPr>
              <a:t>’</a:t>
            </a:r>
            <a:r>
              <a:rPr lang="en-US" altLang="ja-JP" smtClean="0">
                <a:latin typeface="Arial" pitchFamily="34" charset="0"/>
                <a:ea typeface="ＭＳ Ｐゴシック" charset="-128"/>
                <a:cs typeface="Arial" pitchFamily="34" charset="0"/>
              </a:rPr>
              <a:t>re likely to need care.</a:t>
            </a:r>
            <a:endParaRPr lang="en-US" smtClean="0">
              <a:latin typeface="Arial" pitchFamily="34" charset="0"/>
              <a:ea typeface="ＭＳ Ｐゴシック" charset="-128"/>
              <a:cs typeface="Arial" pitchFamily="34" charset="0"/>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7FBBC4F1-F099-4268-A282-20E5F672E92E}"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151"/>
            <a:ext cx="7772400" cy="841248"/>
          </a:xfrm>
        </p:spPr>
        <p:txBody>
          <a:bodyPr>
            <a:normAutofit/>
          </a:bodyPr>
          <a:lstStyle>
            <a:lvl1pPr algn="ctr">
              <a:defRPr sz="3200" b="1"/>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122694"/>
            <a:ext cx="7772400" cy="852210"/>
          </a:xfrm>
        </p:spPr>
        <p:txBody>
          <a:bodyPr anchor="ctr">
            <a:normAutofit/>
          </a:bodyPr>
          <a:lstStyle>
            <a:lvl1pPr marL="0" indent="0" algn="ctr">
              <a:buNone/>
              <a:defRPr sz="2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530352"/>
            <a:ext cx="7397496"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5669"/>
            <a:ext cx="4038600" cy="42943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5668"/>
            <a:ext cx="4038600" cy="42943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99340"/>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56620"/>
            <a:ext cx="4040188" cy="3710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99340"/>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56620"/>
            <a:ext cx="4041775" cy="37108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61176"/>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128345"/>
            <a:ext cx="5486400" cy="3159806"/>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92791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1625" y="528638"/>
            <a:ext cx="7397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1625" y="2063750"/>
            <a:ext cx="8553450" cy="428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0" r:id="rId1"/>
    <p:sldLayoutId id="2147483713" r:id="rId2"/>
    <p:sldLayoutId id="2147483714" r:id="rId3"/>
    <p:sldLayoutId id="2147483715" r:id="rId4"/>
    <p:sldLayoutId id="2147483716" r:id="rId5"/>
    <p:sldLayoutId id="2147483717" r:id="rId6"/>
    <p:sldLayoutId id="2147483718" r:id="rId7"/>
    <p:sldLayoutId id="2147483719" r:id="rId8"/>
  </p:sldLayoutIdLst>
  <p:txStyles>
    <p:titleStyle>
      <a:lvl1pPr algn="l" defTabSz="457200" rtl="0" eaLnBrk="0" fontAlgn="base" hangingPunct="0">
        <a:spcBef>
          <a:spcPct val="0"/>
        </a:spcBef>
        <a:spcAft>
          <a:spcPct val="0"/>
        </a:spcAft>
        <a:defRPr sz="3200" b="1"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b="1">
          <a:solidFill>
            <a:schemeClr val="tx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b="1">
          <a:solidFill>
            <a:schemeClr val="tx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b="1">
          <a:solidFill>
            <a:schemeClr val="tx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0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5380038"/>
            <a:ext cx="7772400" cy="841375"/>
          </a:xfrm>
        </p:spPr>
        <p:txBody>
          <a:bodyPr/>
          <a:lstStyle/>
          <a:p>
            <a:pPr eaLnBrk="1" hangingPunct="1"/>
            <a:r>
              <a:rPr lang="en-US" smtClean="0">
                <a:ea typeface="ＭＳ Ｐゴシック" charset="-128"/>
              </a:rPr>
              <a:t>Long-Term Care Insurance</a:t>
            </a:r>
          </a:p>
        </p:txBody>
      </p:sp>
      <p:sp>
        <p:nvSpPr>
          <p:cNvPr id="3075" name="Subtitle 2"/>
          <p:cNvSpPr>
            <a:spLocks noGrp="1"/>
          </p:cNvSpPr>
          <p:nvPr>
            <p:ph type="subTitle" idx="1"/>
          </p:nvPr>
        </p:nvSpPr>
        <p:spPr>
          <a:xfrm>
            <a:off x="685800" y="5854700"/>
            <a:ext cx="7772400" cy="754063"/>
          </a:xfrm>
        </p:spPr>
        <p:txBody>
          <a:bodyPr/>
          <a:lstStyle/>
          <a:p>
            <a:pPr eaLnBrk="1" hangingPunct="1"/>
            <a:r>
              <a:rPr lang="en-US" smtClean="0">
                <a:ea typeface="ＭＳ Ｐゴシック" charset="-128"/>
              </a:rPr>
              <a:t>An essential part of a secure financial plan</a:t>
            </a:r>
          </a:p>
        </p:txBody>
      </p:sp>
      <p:sp>
        <p:nvSpPr>
          <p:cNvPr id="4" name="TextBox 3"/>
          <p:cNvSpPr txBox="1"/>
          <p:nvPr/>
        </p:nvSpPr>
        <p:spPr>
          <a:xfrm>
            <a:off x="214313" y="6415088"/>
            <a:ext cx="1139825" cy="261937"/>
          </a:xfrm>
          <a:prstGeom prst="rect">
            <a:avLst/>
          </a:prstGeom>
          <a:noFill/>
        </p:spPr>
        <p:txBody>
          <a:bodyPr>
            <a:spAutoFit/>
          </a:bodyPr>
          <a:lstStyle/>
          <a:p>
            <a:pPr fontAlgn="auto">
              <a:spcBef>
                <a:spcPts val="0"/>
              </a:spcBef>
              <a:spcAft>
                <a:spcPts val="0"/>
              </a:spcAft>
              <a:defRPr/>
            </a:pPr>
            <a:r>
              <a:rPr lang="en-US" sz="1100" dirty="0">
                <a:solidFill>
                  <a:schemeClr val="bg1">
                    <a:lumMod val="50000"/>
                  </a:schemeClr>
                </a:solidFill>
                <a:latin typeface="+mn-lt"/>
                <a:ea typeface="+mn-ea"/>
              </a:rPr>
              <a:t>AFN43376</a:t>
            </a:r>
          </a:p>
        </p:txBody>
      </p:sp>
      <p:pic>
        <p:nvPicPr>
          <p:cNvPr id="6" name="Picture Placeholder 6" descr="ltc ppt 10.jpg"/>
          <p:cNvPicPr>
            <a:picLocks noChangeAspect="1"/>
          </p:cNvPicPr>
          <p:nvPr/>
        </p:nvPicPr>
        <p:blipFill rotWithShape="1">
          <a:blip r:embed="rId4">
            <a:extLst/>
          </a:blip>
          <a:srcRect l="2234" t="7597" r="2643" b="5639"/>
          <a:stretch/>
        </p:blipFill>
        <p:spPr bwMode="auto">
          <a:xfrm>
            <a:off x="1914870" y="2187870"/>
            <a:ext cx="5218765" cy="3232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9" name="Title 4"/>
          <p:cNvSpPr txBox="1">
            <a:spLocks/>
          </p:cNvSpPr>
          <p:nvPr/>
        </p:nvSpPr>
        <p:spPr bwMode="auto">
          <a:xfrm>
            <a:off x="301625" y="528638"/>
            <a:ext cx="7397750" cy="1143000"/>
          </a:xfrm>
          <a:prstGeom prst="rect">
            <a:avLst/>
          </a:prstGeom>
          <a:noFill/>
          <a:ln w="9525">
            <a:noFill/>
            <a:miter lim="800000"/>
            <a:headEnd/>
            <a:tailEnd/>
          </a:ln>
        </p:spPr>
        <p:txBody>
          <a:bodyPr anchor="ctr"/>
          <a:lstStyle/>
          <a:p>
            <a:r>
              <a:rPr lang="en-US" sz="3200">
                <a:cs typeface="Arial" pitchFamily="34" charset="0"/>
              </a:rPr>
              <a:t>Your Choice for </a:t>
            </a:r>
            <a:r>
              <a:rPr lang="en-US" sz="3200" b="1">
                <a:cs typeface="Arial" pitchFamily="34" charset="0"/>
              </a:rPr>
              <a:t>LTC.</a:t>
            </a:r>
            <a:endParaRPr lang="en-US" sz="32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ea typeface="ＭＳ Ｐゴシック" charset="-128"/>
              </a:rPr>
              <a:t>How Will You Pay?</a:t>
            </a:r>
          </a:p>
        </p:txBody>
      </p:sp>
      <p:sp>
        <p:nvSpPr>
          <p:cNvPr id="21506" name="Content Placeholder 2"/>
          <p:cNvSpPr>
            <a:spLocks noGrp="1"/>
          </p:cNvSpPr>
          <p:nvPr>
            <p:ph idx="1"/>
          </p:nvPr>
        </p:nvSpPr>
        <p:spPr/>
        <p:txBody>
          <a:bodyPr/>
          <a:lstStyle/>
          <a:p>
            <a:pPr marL="0" indent="0" eaLnBrk="1" hangingPunct="1">
              <a:buFontTx/>
              <a:buNone/>
            </a:pPr>
            <a:r>
              <a:rPr lang="en-US" sz="2800" smtClean="0">
                <a:ea typeface="ＭＳ Ｐゴシック" charset="-128"/>
                <a:cs typeface="Arial" pitchFamily="34" charset="0"/>
              </a:rPr>
              <a:t>You may have considered these options to pay for long-term care services:</a:t>
            </a:r>
          </a:p>
          <a:p>
            <a:pPr marL="0" indent="0" eaLnBrk="1" hangingPunct="1"/>
            <a:r>
              <a:rPr lang="en-US" sz="2800" smtClean="0">
                <a:ea typeface="ＭＳ Ｐゴシック" charset="-128"/>
                <a:cs typeface="Arial" pitchFamily="34" charset="0"/>
              </a:rPr>
              <a:t> Your savings</a:t>
            </a:r>
          </a:p>
          <a:p>
            <a:pPr marL="0" indent="0" eaLnBrk="1" hangingPunct="1"/>
            <a:r>
              <a:rPr lang="en-US" sz="2800" smtClean="0">
                <a:ea typeface="ＭＳ Ｐゴシック" charset="-128"/>
                <a:cs typeface="Arial" pitchFamily="34" charset="0"/>
              </a:rPr>
              <a:t> Medicaid</a:t>
            </a:r>
          </a:p>
          <a:p>
            <a:pPr marL="0" indent="0" eaLnBrk="1" hangingPunct="1"/>
            <a:r>
              <a:rPr lang="en-US" sz="2800" smtClean="0">
                <a:ea typeface="ＭＳ Ｐゴシック" charset="-128"/>
                <a:cs typeface="Arial" pitchFamily="34" charset="0"/>
              </a:rPr>
              <a:t> Long-term care insurance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mtClean="0">
                <a:ea typeface="ＭＳ Ｐゴシック" charset="-128"/>
              </a:rPr>
              <a:t>How Will You Pay?</a:t>
            </a:r>
          </a:p>
        </p:txBody>
      </p:sp>
      <p:sp>
        <p:nvSpPr>
          <p:cNvPr id="23554" name="Content Placeholder 2"/>
          <p:cNvSpPr>
            <a:spLocks noGrp="1"/>
          </p:cNvSpPr>
          <p:nvPr>
            <p:ph idx="1"/>
          </p:nvPr>
        </p:nvSpPr>
        <p:spPr/>
        <p:txBody>
          <a:bodyPr/>
          <a:lstStyle/>
          <a:p>
            <a:pPr eaLnBrk="1" hangingPunct="1">
              <a:buFontTx/>
              <a:buNone/>
            </a:pPr>
            <a:r>
              <a:rPr lang="en-US" b="1" smtClean="0">
                <a:ea typeface="ＭＳ Ｐゴシック" charset="-128"/>
                <a:cs typeface="Arial" pitchFamily="34" charset="0"/>
              </a:rPr>
              <a:t>Your Savings</a:t>
            </a:r>
          </a:p>
          <a:p>
            <a:pPr eaLnBrk="1" hangingPunct="1"/>
            <a:r>
              <a:rPr lang="en-US" sz="2800" smtClean="0">
                <a:ea typeface="ＭＳ Ｐゴシック" charset="-128"/>
                <a:cs typeface="Arial" pitchFamily="34" charset="0"/>
              </a:rPr>
              <a:t>It may be difficult to ensure funds will be available when you need them</a:t>
            </a:r>
          </a:p>
          <a:p>
            <a:pPr eaLnBrk="1" hangingPunct="1"/>
            <a:r>
              <a:rPr lang="en-US" sz="2800" smtClean="0">
                <a:ea typeface="ＭＳ Ｐゴシック" charset="-128"/>
                <a:cs typeface="Arial" pitchFamily="34" charset="0"/>
              </a:rPr>
              <a:t>You may have to sell valued assets</a:t>
            </a:r>
          </a:p>
          <a:p>
            <a:pPr eaLnBrk="1" hangingPunct="1"/>
            <a:r>
              <a:rPr lang="en-US" sz="2800" smtClean="0">
                <a:ea typeface="ＭＳ Ｐゴシック" charset="-128"/>
                <a:cs typeface="Arial" pitchFamily="34" charset="0"/>
              </a:rPr>
              <a:t>Liquidating assets may trigger income taxes and result in loss of future earnings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ea typeface="ＭＳ Ｐゴシック" charset="-128"/>
                <a:cs typeface="Arial" pitchFamily="34" charset="0"/>
              </a:rPr>
              <a:t>How Will You Pay?</a:t>
            </a:r>
            <a:endParaRPr lang="en-US" smtClean="0">
              <a:ea typeface="ＭＳ Ｐゴシック" charset="-128"/>
            </a:endParaRPr>
          </a:p>
        </p:txBody>
      </p:sp>
      <p:sp>
        <p:nvSpPr>
          <p:cNvPr id="25602" name="Content Placeholder 2"/>
          <p:cNvSpPr>
            <a:spLocks noGrp="1"/>
          </p:cNvSpPr>
          <p:nvPr>
            <p:ph idx="1"/>
          </p:nvPr>
        </p:nvSpPr>
        <p:spPr/>
        <p:txBody>
          <a:bodyPr/>
          <a:lstStyle/>
          <a:p>
            <a:pPr eaLnBrk="1" hangingPunct="1">
              <a:buFontTx/>
              <a:buNone/>
            </a:pPr>
            <a:r>
              <a:rPr lang="en-US" b="1" smtClean="0">
                <a:ea typeface="ＭＳ Ｐゴシック" charset="-128"/>
                <a:cs typeface="Arial" pitchFamily="34" charset="0"/>
              </a:rPr>
              <a:t>Medicaid</a:t>
            </a:r>
          </a:p>
          <a:p>
            <a:pPr eaLnBrk="1" hangingPunct="1"/>
            <a:r>
              <a:rPr lang="en-US" sz="2800" smtClean="0">
                <a:ea typeface="ＭＳ Ｐゴシック" charset="-128"/>
                <a:cs typeface="Arial" pitchFamily="34" charset="0"/>
              </a:rPr>
              <a:t>You may have to spend down your assets to meet eligibility requirements</a:t>
            </a:r>
          </a:p>
          <a:p>
            <a:pPr eaLnBrk="1" hangingPunct="1"/>
            <a:r>
              <a:rPr lang="en-US" sz="2800" smtClean="0">
                <a:ea typeface="ＭＳ Ｐゴシック" charset="-128"/>
                <a:cs typeface="Arial" pitchFamily="34" charset="0"/>
              </a:rPr>
              <a:t>New rules have made it more difficult to qualify for benefits</a:t>
            </a:r>
          </a:p>
          <a:p>
            <a:pPr eaLnBrk="1" hangingPunct="1"/>
            <a:r>
              <a:rPr lang="en-US" sz="2800" smtClean="0">
                <a:ea typeface="ＭＳ Ｐゴシック" charset="-128"/>
                <a:cs typeface="Arial" pitchFamily="34" charset="0"/>
              </a:rPr>
              <a:t>The state may seek reimbursement for benefits paid to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ea typeface="ＭＳ Ｐゴシック" charset="-128"/>
                <a:cs typeface="Arial" pitchFamily="34" charset="0"/>
              </a:rPr>
              <a:t>How Will You Pay?</a:t>
            </a:r>
            <a:endParaRPr lang="en-US" smtClean="0">
              <a:ea typeface="ＭＳ Ｐゴシック" charset="-128"/>
            </a:endParaRPr>
          </a:p>
        </p:txBody>
      </p:sp>
      <p:sp>
        <p:nvSpPr>
          <p:cNvPr id="27650" name="Content Placeholder 2"/>
          <p:cNvSpPr>
            <a:spLocks noGrp="1"/>
          </p:cNvSpPr>
          <p:nvPr>
            <p:ph idx="1"/>
          </p:nvPr>
        </p:nvSpPr>
        <p:spPr/>
        <p:txBody>
          <a:bodyPr/>
          <a:lstStyle/>
          <a:p>
            <a:pPr eaLnBrk="1" hangingPunct="1">
              <a:buFontTx/>
              <a:buNone/>
            </a:pPr>
            <a:r>
              <a:rPr lang="en-US" sz="2800" b="1" smtClean="0">
                <a:ea typeface="ＭＳ Ｐゴシック" charset="-128"/>
                <a:cs typeface="Arial" pitchFamily="34" charset="0"/>
              </a:rPr>
              <a:t>A Long-Term Care Insurance Policy</a:t>
            </a:r>
          </a:p>
          <a:p>
            <a:pPr eaLnBrk="1" hangingPunct="1"/>
            <a:r>
              <a:rPr lang="en-US" sz="2800" smtClean="0">
                <a:ea typeface="ＭＳ Ｐゴシック" charset="-128"/>
                <a:cs typeface="Arial" pitchFamily="34" charset="0"/>
              </a:rPr>
              <a:t>May help protect your retirement savings</a:t>
            </a:r>
          </a:p>
          <a:p>
            <a:pPr eaLnBrk="1" hangingPunct="1"/>
            <a:r>
              <a:rPr lang="en-US" sz="2800" smtClean="0">
                <a:ea typeface="ＭＳ Ｐゴシック" charset="-128"/>
                <a:cs typeface="Arial" pitchFamily="34" charset="0"/>
              </a:rPr>
              <a:t>Helps you to receive the care you need in the setting that</a:t>
            </a:r>
            <a:r>
              <a:rPr lang="ja-JP" altLang="en-US" sz="2800" smtClean="0">
                <a:ea typeface="ＭＳ Ｐゴシック" charset="-128"/>
                <a:cs typeface="Arial" pitchFamily="34" charset="0"/>
              </a:rPr>
              <a:t>’</a:t>
            </a:r>
            <a:r>
              <a:rPr lang="en-US" altLang="ja-JP" sz="2800" smtClean="0">
                <a:ea typeface="ＭＳ Ｐゴシック" charset="-128"/>
                <a:cs typeface="Arial" pitchFamily="34" charset="0"/>
              </a:rPr>
              <a:t>s right for you – even in your own home</a:t>
            </a:r>
          </a:p>
          <a:p>
            <a:pPr eaLnBrk="1" hangingPunct="1"/>
            <a:r>
              <a:rPr lang="en-US" sz="2800" smtClean="0">
                <a:ea typeface="ＭＳ Ｐゴシック" charset="-128"/>
                <a:cs typeface="Arial" pitchFamily="34" charset="0"/>
              </a:rPr>
              <a:t>May help you maintain your independence and avoid relying on your children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ea typeface="ＭＳ Ｐゴシック" charset="-128"/>
                <a:cs typeface="Arial" pitchFamily="34" charset="0"/>
              </a:rPr>
              <a:t>How Does Long-Term Care</a:t>
            </a:r>
            <a:br>
              <a:rPr lang="en-US" smtClean="0">
                <a:ea typeface="ＭＳ Ｐゴシック" charset="-128"/>
                <a:cs typeface="Arial" pitchFamily="34" charset="0"/>
              </a:rPr>
            </a:br>
            <a:r>
              <a:rPr lang="en-US" smtClean="0">
                <a:ea typeface="ＭＳ Ｐゴシック" charset="-128"/>
                <a:cs typeface="Arial" pitchFamily="34" charset="0"/>
              </a:rPr>
              <a:t>Insurance Work?</a:t>
            </a:r>
            <a:endParaRPr lang="en-US" smtClean="0">
              <a:ea typeface="ＭＳ Ｐゴシック" charset="-128"/>
            </a:endParaRPr>
          </a:p>
        </p:txBody>
      </p:sp>
      <p:sp>
        <p:nvSpPr>
          <p:cNvPr id="29698" name="Content Placeholder 2"/>
          <p:cNvSpPr>
            <a:spLocks noGrp="1"/>
          </p:cNvSpPr>
          <p:nvPr>
            <p:ph idx="1"/>
          </p:nvPr>
        </p:nvSpPr>
        <p:spPr/>
        <p:txBody>
          <a:bodyPr/>
          <a:lstStyle/>
          <a:p>
            <a:pPr eaLnBrk="1" hangingPunct="1">
              <a:buFontTx/>
              <a:buNone/>
            </a:pPr>
            <a:r>
              <a:rPr lang="en-US" sz="2800" smtClean="0">
                <a:ea typeface="ＭＳ Ｐゴシック" charset="-128"/>
                <a:cs typeface="Arial" pitchFamily="34" charset="0"/>
              </a:rPr>
              <a:t>A long-term care insurance policy pays benefits</a:t>
            </a:r>
          </a:p>
          <a:p>
            <a:pPr eaLnBrk="1" hangingPunct="1">
              <a:buFontTx/>
              <a:buNone/>
            </a:pPr>
            <a:r>
              <a:rPr lang="en-US" sz="2800" smtClean="0">
                <a:ea typeface="ＭＳ Ｐゴシック" charset="-128"/>
                <a:cs typeface="Arial" pitchFamily="34" charset="0"/>
              </a:rPr>
              <a:t>when a licensed health care practitioner certifies:</a:t>
            </a:r>
          </a:p>
          <a:p>
            <a:pPr lvl="1" eaLnBrk="1" hangingPunct="1"/>
            <a:r>
              <a:rPr lang="en-US" sz="2600" smtClean="0">
                <a:ea typeface="ＭＳ Ｐゴシック" charset="-128"/>
                <a:cs typeface="Arial" pitchFamily="34" charset="0"/>
              </a:rPr>
              <a:t>You are unable to perform at least two of the activities of daily living</a:t>
            </a:r>
            <a:r>
              <a:rPr lang="en-US" sz="1800" smtClean="0">
                <a:solidFill>
                  <a:srgbClr val="7F7F7F"/>
                </a:solidFill>
                <a:ea typeface="ＭＳ Ｐゴシック" charset="-128"/>
                <a:cs typeface="Arial" pitchFamily="34" charset="0"/>
              </a:rPr>
              <a:t>*</a:t>
            </a:r>
            <a:r>
              <a:rPr lang="en-US" sz="2600" baseline="30000" smtClean="0">
                <a:solidFill>
                  <a:schemeClr val="bg2"/>
                </a:solidFill>
                <a:ea typeface="ＭＳ Ｐゴシック" charset="-128"/>
                <a:cs typeface="Arial" pitchFamily="34" charset="0"/>
              </a:rPr>
              <a:t>*</a:t>
            </a:r>
            <a:r>
              <a:rPr lang="en-US" sz="2600" smtClean="0">
                <a:ea typeface="ＭＳ Ｐゴシック" charset="-128"/>
                <a:cs typeface="Arial" pitchFamily="34" charset="0"/>
              </a:rPr>
              <a:t> </a:t>
            </a:r>
          </a:p>
          <a:p>
            <a:pPr lvl="1" eaLnBrk="1" hangingPunct="1"/>
            <a:r>
              <a:rPr lang="en-US" sz="2600" smtClean="0">
                <a:ea typeface="ＭＳ Ｐゴシック" charset="-128"/>
                <a:cs typeface="Arial" pitchFamily="34" charset="0"/>
              </a:rPr>
              <a:t>Or you need continual supervision due to a cognitive impairment</a:t>
            </a:r>
          </a:p>
        </p:txBody>
      </p:sp>
      <p:sp>
        <p:nvSpPr>
          <p:cNvPr id="29699" name="TextBox 3"/>
          <p:cNvSpPr txBox="1">
            <a:spLocks noChangeArrowheads="1"/>
          </p:cNvSpPr>
          <p:nvPr/>
        </p:nvSpPr>
        <p:spPr bwMode="auto">
          <a:xfrm>
            <a:off x="301625" y="6081713"/>
            <a:ext cx="6826250" cy="261937"/>
          </a:xfrm>
          <a:prstGeom prst="rect">
            <a:avLst/>
          </a:prstGeom>
          <a:noFill/>
          <a:ln w="9525">
            <a:noFill/>
            <a:miter lim="800000"/>
            <a:headEnd/>
            <a:tailEnd/>
          </a:ln>
        </p:spPr>
        <p:txBody>
          <a:bodyPr>
            <a:spAutoFit/>
          </a:bodyPr>
          <a:lstStyle/>
          <a:p>
            <a:r>
              <a:rPr lang="en-US" sz="1100">
                <a:solidFill>
                  <a:srgbClr val="7F7F7F"/>
                </a:solidFill>
              </a:rPr>
              <a:t>*The activities of daily living are bathing, continence, dressing, eating, toileting and transferring.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ea typeface="ＭＳ Ｐゴシック" charset="-128"/>
                <a:cs typeface="Arial" pitchFamily="34" charset="0"/>
              </a:rPr>
              <a:t>How Does Long-Term Care</a:t>
            </a:r>
            <a:br>
              <a:rPr lang="en-US" smtClean="0">
                <a:ea typeface="ＭＳ Ｐゴシック" charset="-128"/>
                <a:cs typeface="Arial" pitchFamily="34" charset="0"/>
              </a:rPr>
            </a:br>
            <a:r>
              <a:rPr lang="en-US" smtClean="0">
                <a:ea typeface="ＭＳ Ｐゴシック" charset="-128"/>
                <a:cs typeface="Arial" pitchFamily="34" charset="0"/>
              </a:rPr>
              <a:t>Insurance Work?</a:t>
            </a:r>
            <a:endParaRPr lang="en-US" smtClean="0">
              <a:ea typeface="ＭＳ Ｐゴシック" charset="-128"/>
            </a:endParaRPr>
          </a:p>
        </p:txBody>
      </p:sp>
      <p:sp>
        <p:nvSpPr>
          <p:cNvPr id="31746" name="Content Placeholder 2"/>
          <p:cNvSpPr>
            <a:spLocks noGrp="1"/>
          </p:cNvSpPr>
          <p:nvPr>
            <p:ph idx="1"/>
          </p:nvPr>
        </p:nvSpPr>
        <p:spPr/>
        <p:txBody>
          <a:bodyPr/>
          <a:lstStyle/>
          <a:p>
            <a:pPr eaLnBrk="1" hangingPunct="1">
              <a:buFontTx/>
              <a:buNone/>
            </a:pPr>
            <a:r>
              <a:rPr lang="en-US" sz="2800" smtClean="0">
                <a:ea typeface="ＭＳ Ｐゴシック" charset="-128"/>
                <a:cs typeface="Arial" pitchFamily="34" charset="0"/>
              </a:rPr>
              <a:t>A long-term care insurance policy pays benefits</a:t>
            </a:r>
          </a:p>
          <a:p>
            <a:pPr eaLnBrk="1" hangingPunct="1">
              <a:buFontTx/>
              <a:buNone/>
            </a:pPr>
            <a:r>
              <a:rPr lang="en-US" sz="2800" smtClean="0">
                <a:ea typeface="ＭＳ Ｐゴシック" charset="-128"/>
                <a:cs typeface="Arial" pitchFamily="34" charset="0"/>
              </a:rPr>
              <a:t>for services you receive in:</a:t>
            </a:r>
          </a:p>
          <a:p>
            <a:pPr eaLnBrk="1" hangingPunct="1"/>
            <a:r>
              <a:rPr lang="en-US" sz="2800" smtClean="0">
                <a:ea typeface="ＭＳ Ｐゴシック" charset="-128"/>
                <a:cs typeface="Arial" pitchFamily="34" charset="0"/>
              </a:rPr>
              <a:t>Your home</a:t>
            </a:r>
          </a:p>
          <a:p>
            <a:pPr eaLnBrk="1" hangingPunct="1"/>
            <a:r>
              <a:rPr lang="en-US" sz="2800" smtClean="0">
                <a:ea typeface="ＭＳ Ｐゴシック" charset="-128"/>
                <a:cs typeface="Arial" pitchFamily="34" charset="0"/>
              </a:rPr>
              <a:t>An assisted living facility</a:t>
            </a:r>
          </a:p>
          <a:p>
            <a:pPr eaLnBrk="1" hangingPunct="1"/>
            <a:r>
              <a:rPr lang="en-US" sz="2800" smtClean="0">
                <a:ea typeface="ＭＳ Ｐゴシック" charset="-128"/>
                <a:cs typeface="Arial" pitchFamily="34" charset="0"/>
              </a:rPr>
              <a:t>A nursing home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ea typeface="ＭＳ Ｐゴシック" charset="-128"/>
              </a:rPr>
              <a:t>How Does Long-Term Care</a:t>
            </a:r>
            <a:br>
              <a:rPr lang="en-US" smtClean="0">
                <a:ea typeface="ＭＳ Ｐゴシック" charset="-128"/>
              </a:rPr>
            </a:br>
            <a:r>
              <a:rPr lang="en-US" smtClean="0">
                <a:ea typeface="ＭＳ Ｐゴシック" charset="-128"/>
              </a:rPr>
              <a:t>Insurance Work?</a:t>
            </a:r>
          </a:p>
        </p:txBody>
      </p:sp>
      <p:sp>
        <p:nvSpPr>
          <p:cNvPr id="3" name="Content Placeholder 2"/>
          <p:cNvSpPr>
            <a:spLocks noGrp="1"/>
          </p:cNvSpPr>
          <p:nvPr>
            <p:ph idx="1"/>
          </p:nvPr>
        </p:nvSpPr>
        <p:spPr/>
        <p:txBody>
          <a:bodyPr/>
          <a:lstStyle/>
          <a:p>
            <a:pPr marL="0" eaLnBrk="1" hangingPunct="1">
              <a:buFontTx/>
              <a:buNone/>
              <a:defRPr/>
            </a:pPr>
            <a:r>
              <a:rPr lang="en-US" sz="2400" dirty="0" smtClean="0"/>
              <a:t>A long-term care insurance policy may actually help keep</a:t>
            </a:r>
          </a:p>
          <a:p>
            <a:pPr marL="0" eaLnBrk="1" hangingPunct="1">
              <a:buFontTx/>
              <a:buNone/>
              <a:defRPr/>
            </a:pPr>
            <a:r>
              <a:rPr lang="en-US" sz="2400" dirty="0" smtClean="0"/>
              <a:t>you out of a nursing home.</a:t>
            </a:r>
          </a:p>
          <a:p>
            <a:pPr eaLnBrk="1" hangingPunct="1">
              <a:buFontTx/>
              <a:buNone/>
              <a:defRPr/>
            </a:pPr>
            <a:endParaRPr lang="en-US" sz="2400" dirty="0"/>
          </a:p>
          <a:p>
            <a:pPr eaLnBrk="1" hangingPunct="1">
              <a:buFontTx/>
              <a:buNone/>
              <a:defRPr/>
            </a:pPr>
            <a:r>
              <a:rPr lang="en-US" sz="2400" dirty="0"/>
              <a:t>Stay-at-home benefits allow you to get the care you need </a:t>
            </a:r>
          </a:p>
          <a:p>
            <a:pPr eaLnBrk="1" hangingPunct="1">
              <a:buFontTx/>
              <a:buNone/>
              <a:defRPr/>
            </a:pPr>
            <a:r>
              <a:rPr lang="en-US" sz="2400" dirty="0"/>
              <a:t>in your own home. These may include:</a:t>
            </a:r>
          </a:p>
          <a:p>
            <a:pPr lvl="1" eaLnBrk="1" hangingPunct="1">
              <a:buFont typeface="Arial" charset="0"/>
              <a:buChar char="–"/>
              <a:defRPr/>
            </a:pPr>
            <a:r>
              <a:rPr lang="en-US" sz="2000" dirty="0"/>
              <a:t>Help with household tasks, like cleaning and meal preparation</a:t>
            </a:r>
          </a:p>
          <a:p>
            <a:pPr lvl="1" eaLnBrk="1" hangingPunct="1">
              <a:buFont typeface="Arial" charset="0"/>
              <a:buChar char="–"/>
              <a:defRPr/>
            </a:pPr>
            <a:r>
              <a:rPr lang="en-US" sz="2000" dirty="0"/>
              <a:t>Help with personal tasks, like bathing and dressing</a:t>
            </a:r>
          </a:p>
          <a:p>
            <a:pPr lvl="1" eaLnBrk="1" hangingPunct="1">
              <a:buFont typeface="Arial" charset="0"/>
              <a:buChar char="–"/>
              <a:defRPr/>
            </a:pPr>
            <a:r>
              <a:rPr lang="en-US" sz="2000" dirty="0"/>
              <a:t>Services provided by a visiting nurse or home health aide</a:t>
            </a:r>
          </a:p>
          <a:p>
            <a:pPr lvl="1" eaLnBrk="1" hangingPunct="1">
              <a:buFont typeface="Arial" charset="0"/>
              <a:buChar char="–"/>
              <a:defRPr/>
            </a:pPr>
            <a:r>
              <a:rPr lang="en-US" sz="2000" dirty="0"/>
              <a:t>Special equipment, like a walker, wheelchair or respirator</a:t>
            </a:r>
          </a:p>
          <a:p>
            <a:pPr lvl="1" eaLnBrk="1" hangingPunct="1">
              <a:buFont typeface="Arial" charset="0"/>
              <a:buChar char="–"/>
              <a:defRPr/>
            </a:pPr>
            <a:r>
              <a:rPr lang="en-US" sz="2000" dirty="0"/>
              <a:t>Home modifications to enhance your ability to remain safely at home</a:t>
            </a:r>
          </a:p>
          <a:p>
            <a:pPr marL="0" indent="0" eaLnBrk="1" hangingPunct="1">
              <a:buFont typeface="Arial" charset="0"/>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01625" y="530225"/>
            <a:ext cx="7397750" cy="1143000"/>
          </a:xfrm>
        </p:spPr>
        <p:txBody>
          <a:bodyPr/>
          <a:lstStyle/>
          <a:p>
            <a:pPr eaLnBrk="1" hangingPunct="1"/>
            <a:r>
              <a:rPr lang="en-US" smtClean="0">
                <a:ea typeface="ＭＳ Ｐゴシック" charset="-128"/>
              </a:rPr>
              <a:t>How Does Long-Term Care</a:t>
            </a:r>
            <a:br>
              <a:rPr lang="en-US" smtClean="0">
                <a:ea typeface="ＭＳ Ｐゴシック" charset="-128"/>
              </a:rPr>
            </a:br>
            <a:r>
              <a:rPr lang="en-US" smtClean="0">
                <a:ea typeface="ＭＳ Ｐゴシック" charset="-128"/>
              </a:rPr>
              <a:t>Insurance Work?</a:t>
            </a:r>
          </a:p>
        </p:txBody>
      </p:sp>
      <p:sp>
        <p:nvSpPr>
          <p:cNvPr id="35842" name="Content Placeholder 3"/>
          <p:cNvSpPr>
            <a:spLocks noGrp="1"/>
          </p:cNvSpPr>
          <p:nvPr>
            <p:ph sz="half" idx="1"/>
          </p:nvPr>
        </p:nvSpPr>
        <p:spPr>
          <a:xfrm>
            <a:off x="457200" y="2055813"/>
            <a:ext cx="4146550" cy="4294187"/>
          </a:xfrm>
        </p:spPr>
        <p:txBody>
          <a:bodyPr/>
          <a:lstStyle/>
          <a:p>
            <a:pPr marL="0" eaLnBrk="1" hangingPunct="1">
              <a:buFontTx/>
              <a:buNone/>
            </a:pPr>
            <a:r>
              <a:rPr lang="en-US" sz="2300" smtClean="0">
                <a:ea typeface="ＭＳ Ｐゴシック" charset="-128"/>
              </a:rPr>
              <a:t>A long-term care insurance policy doesn</a:t>
            </a:r>
            <a:r>
              <a:rPr lang="ja-JP" altLang="en-US" sz="2300" smtClean="0">
                <a:ea typeface="ＭＳ Ｐゴシック" charset="-128"/>
              </a:rPr>
              <a:t>’</a:t>
            </a:r>
            <a:r>
              <a:rPr lang="en-US" altLang="ja-JP" sz="2300" smtClean="0">
                <a:ea typeface="ＭＳ Ｐゴシック" charset="-128"/>
              </a:rPr>
              <a:t>t replace informal care typically provided by family members.</a:t>
            </a:r>
          </a:p>
          <a:p>
            <a:pPr marL="0" eaLnBrk="1" hangingPunct="1">
              <a:buFontTx/>
              <a:buNone/>
            </a:pPr>
            <a:endParaRPr lang="en-US" sz="2300" smtClean="0">
              <a:ea typeface="ＭＳ Ｐゴシック" charset="-128"/>
            </a:endParaRPr>
          </a:p>
          <a:p>
            <a:pPr marL="0" eaLnBrk="1" hangingPunct="1">
              <a:buFontTx/>
              <a:buNone/>
            </a:pPr>
            <a:r>
              <a:rPr lang="en-US" sz="2300" smtClean="0">
                <a:ea typeface="ＭＳ Ｐゴシック" charset="-128"/>
              </a:rPr>
              <a:t>It simply builds on that infrastructure of support, allowing family members to provide care better and longer.</a:t>
            </a:r>
          </a:p>
          <a:p>
            <a:pPr marL="0" eaLnBrk="1" hangingPunct="1">
              <a:buFontTx/>
              <a:buNone/>
            </a:pPr>
            <a:endParaRPr lang="en-US" sz="2300" smtClean="0">
              <a:ea typeface="ＭＳ Ｐゴシック" charset="-128"/>
            </a:endParaRPr>
          </a:p>
          <a:p>
            <a:pPr marL="0" eaLnBrk="1" hangingPunct="1">
              <a:buFont typeface="Arial" pitchFamily="34" charset="0"/>
              <a:buNone/>
            </a:pPr>
            <a:endParaRPr lang="en-US" sz="2400" smtClean="0">
              <a:ea typeface="ＭＳ Ｐゴシック" charset="-128"/>
            </a:endParaRPr>
          </a:p>
        </p:txBody>
      </p:sp>
      <p:pic>
        <p:nvPicPr>
          <p:cNvPr id="6" name="Content Placeholder 5" descr="ltc ppt 8.jpg"/>
          <p:cNvPicPr>
            <a:picLocks noGrp="1" noChangeAspect="1"/>
          </p:cNvPicPr>
          <p:nvPr>
            <p:ph sz="half" idx="2"/>
          </p:nvPr>
        </p:nvPicPr>
        <p:blipFill rotWithShape="1">
          <a:blip r:embed="rId3">
            <a:extLst/>
          </a:blip>
          <a:srcRect l="3318" t="13780" r="4556" b="13780"/>
          <a:stretch/>
        </p:blipFill>
        <p:spPr>
          <a:xfrm>
            <a:off x="5060020" y="2164802"/>
            <a:ext cx="3496716" cy="403592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4"/>
          <p:cNvSpPr>
            <a:spLocks noGrp="1"/>
          </p:cNvSpPr>
          <p:nvPr>
            <p:ph type="title"/>
          </p:nvPr>
        </p:nvSpPr>
        <p:spPr/>
        <p:txBody>
          <a:bodyPr/>
          <a:lstStyle/>
          <a:p>
            <a:pPr eaLnBrk="1" hangingPunct="1"/>
            <a:r>
              <a:rPr lang="en-US" smtClean="0">
                <a:ea typeface="ＭＳ Ｐゴシック" charset="-128"/>
              </a:rPr>
              <a:t>Long-Term Care Insurance is Part</a:t>
            </a:r>
            <a:br>
              <a:rPr lang="en-US" smtClean="0">
                <a:ea typeface="ＭＳ Ｐゴシック" charset="-128"/>
              </a:rPr>
            </a:br>
            <a:r>
              <a:rPr lang="en-US" smtClean="0">
                <a:ea typeface="ＭＳ Ｐゴシック" charset="-128"/>
              </a:rPr>
              <a:t>of a Secure Financial Plan</a:t>
            </a:r>
          </a:p>
        </p:txBody>
      </p:sp>
      <p:sp>
        <p:nvSpPr>
          <p:cNvPr id="6" name="Content Placeholder 5"/>
          <p:cNvSpPr>
            <a:spLocks noGrp="1"/>
          </p:cNvSpPr>
          <p:nvPr>
            <p:ph idx="1"/>
          </p:nvPr>
        </p:nvSpPr>
        <p:spPr/>
        <p:txBody>
          <a:bodyPr/>
          <a:lstStyle/>
          <a:p>
            <a:pPr eaLnBrk="1" hangingPunct="1">
              <a:buFontTx/>
              <a:buNone/>
              <a:defRPr/>
            </a:pPr>
            <a:r>
              <a:rPr lang="en-US" sz="2400" dirty="0"/>
              <a:t>You have many types of insurance to help protect</a:t>
            </a:r>
          </a:p>
          <a:p>
            <a:pPr eaLnBrk="1" hangingPunct="1">
              <a:buFontTx/>
              <a:buNone/>
              <a:defRPr/>
            </a:pPr>
            <a:r>
              <a:rPr lang="en-US" sz="2400" dirty="0"/>
              <a:t>your assets:</a:t>
            </a:r>
          </a:p>
          <a:p>
            <a:pPr lvl="1" eaLnBrk="1" hangingPunct="1">
              <a:buFont typeface="Arial" charset="0"/>
              <a:buChar char="–"/>
              <a:defRPr/>
            </a:pPr>
            <a:r>
              <a:rPr lang="en-US" sz="2200" dirty="0"/>
              <a:t>Automobile insurance to protect your car</a:t>
            </a:r>
          </a:p>
          <a:p>
            <a:pPr lvl="1" eaLnBrk="1" hangingPunct="1">
              <a:buFont typeface="Arial" charset="0"/>
              <a:buChar char="–"/>
              <a:defRPr/>
            </a:pPr>
            <a:r>
              <a:rPr lang="en-US" sz="2200" dirty="0"/>
              <a:t>Homeowners insurance to protect your home</a:t>
            </a:r>
          </a:p>
          <a:p>
            <a:pPr lvl="1" eaLnBrk="1" hangingPunct="1">
              <a:buFont typeface="Arial" charset="0"/>
              <a:buChar char="–"/>
              <a:defRPr/>
            </a:pPr>
            <a:r>
              <a:rPr lang="en-US" sz="2200" dirty="0"/>
              <a:t>Life insurance to protect your family</a:t>
            </a:r>
          </a:p>
          <a:p>
            <a:pPr lvl="1" eaLnBrk="1" hangingPunct="1">
              <a:buFont typeface="Arial" charset="0"/>
              <a:buChar char="–"/>
              <a:defRPr/>
            </a:pPr>
            <a:r>
              <a:rPr lang="en-US" sz="2200" dirty="0"/>
              <a:t>Disability insurance to protect your salary</a:t>
            </a:r>
          </a:p>
          <a:p>
            <a:pPr eaLnBrk="1" hangingPunct="1">
              <a:buFont typeface="Arial" charset="0"/>
              <a:buChar char="•"/>
              <a:defRPr/>
            </a:pPr>
            <a:endParaRPr lang="en-US" sz="2400" dirty="0"/>
          </a:p>
          <a:p>
            <a:pPr eaLnBrk="1" hangingPunct="1">
              <a:buFontTx/>
              <a:buNone/>
              <a:defRPr/>
            </a:pPr>
            <a:r>
              <a:rPr lang="en-US" sz="2400" dirty="0"/>
              <a:t>Why not help protect your retirement assets with a</a:t>
            </a:r>
          </a:p>
          <a:p>
            <a:pPr eaLnBrk="1" hangingPunct="1">
              <a:buFontTx/>
              <a:buNone/>
              <a:defRPr/>
            </a:pPr>
            <a:r>
              <a:rPr lang="en-US" sz="2400" dirty="0"/>
              <a:t>long-term care insurance policy?</a:t>
            </a:r>
          </a:p>
          <a:p>
            <a:pPr marL="0" indent="0" eaLnBrk="1" hangingPunct="1">
              <a:buFont typeface="Arial" charset="0"/>
              <a:buNone/>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ea typeface="ＭＳ Ｐゴシック" charset="-128"/>
                <a:cs typeface="Arial" pitchFamily="34" charset="0"/>
              </a:rPr>
              <a:t>Why Should You Consider it Now?</a:t>
            </a:r>
            <a:endParaRPr lang="en-US" smtClean="0">
              <a:ea typeface="ＭＳ Ｐゴシック" charset="-128"/>
            </a:endParaRPr>
          </a:p>
        </p:txBody>
      </p:sp>
      <p:sp>
        <p:nvSpPr>
          <p:cNvPr id="39938" name="Content Placeholder 2"/>
          <p:cNvSpPr>
            <a:spLocks noGrp="1"/>
          </p:cNvSpPr>
          <p:nvPr>
            <p:ph idx="1"/>
          </p:nvPr>
        </p:nvSpPr>
        <p:spPr/>
        <p:txBody>
          <a:bodyPr/>
          <a:lstStyle/>
          <a:p>
            <a:pPr marL="533400" indent="-533400" eaLnBrk="1" hangingPunct="1">
              <a:buFontTx/>
              <a:buNone/>
            </a:pPr>
            <a:r>
              <a:rPr lang="en-US" sz="2800" smtClean="0">
                <a:ea typeface="ＭＳ Ｐゴシック" charset="-128"/>
                <a:cs typeface="Arial" pitchFamily="34" charset="0"/>
              </a:rPr>
              <a:t>Three good reasons:</a:t>
            </a:r>
          </a:p>
          <a:p>
            <a:pPr marL="533400" indent="-533400" eaLnBrk="1" hangingPunct="1">
              <a:buFontTx/>
              <a:buAutoNum type="arabicPeriod"/>
            </a:pPr>
            <a:r>
              <a:rPr lang="en-US" sz="2800" smtClean="0">
                <a:ea typeface="ＭＳ Ｐゴシック" charset="-128"/>
                <a:cs typeface="Arial" pitchFamily="34" charset="0"/>
              </a:rPr>
              <a:t>You</a:t>
            </a:r>
            <a:r>
              <a:rPr lang="ja-JP" altLang="en-US" sz="2800" smtClean="0">
                <a:ea typeface="ＭＳ Ｐゴシック" charset="-128"/>
                <a:cs typeface="Arial" pitchFamily="34" charset="0"/>
              </a:rPr>
              <a:t>’</a:t>
            </a:r>
            <a:r>
              <a:rPr lang="en-US" altLang="ja-JP" sz="2800" smtClean="0">
                <a:ea typeface="ＭＳ Ｐゴシック" charset="-128"/>
                <a:cs typeface="Arial" pitchFamily="34" charset="0"/>
              </a:rPr>
              <a:t>re never too young to need long-term care services</a:t>
            </a:r>
          </a:p>
          <a:p>
            <a:pPr marL="533400" indent="-533400" eaLnBrk="1" hangingPunct="1">
              <a:buFontTx/>
              <a:buAutoNum type="arabicPeriod"/>
            </a:pPr>
            <a:r>
              <a:rPr lang="en-US" sz="2800" smtClean="0">
                <a:ea typeface="ＭＳ Ｐゴシック" charset="-128"/>
                <a:cs typeface="Arial" pitchFamily="34" charset="0"/>
              </a:rPr>
              <a:t>It may never be more affordable</a:t>
            </a:r>
          </a:p>
          <a:p>
            <a:pPr marL="533400" indent="-533400" eaLnBrk="1" hangingPunct="1">
              <a:buFontTx/>
              <a:buAutoNum type="arabicPeriod"/>
            </a:pPr>
            <a:r>
              <a:rPr lang="en-US" sz="2800" smtClean="0">
                <a:ea typeface="ＭＳ Ｐゴシック" charset="-128"/>
                <a:cs typeface="Arial" pitchFamily="34" charset="0"/>
              </a:rPr>
              <a:t>If your health changes, you may be unable to qualify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3"/>
          <p:cNvSpPr>
            <a:spLocks noGrp="1"/>
          </p:cNvSpPr>
          <p:nvPr>
            <p:ph type="title"/>
          </p:nvPr>
        </p:nvSpPr>
        <p:spPr>
          <a:xfrm>
            <a:off x="1811338" y="5341938"/>
            <a:ext cx="5486400" cy="566737"/>
          </a:xfrm>
        </p:spPr>
        <p:txBody>
          <a:bodyPr/>
          <a:lstStyle/>
          <a:p>
            <a:pPr eaLnBrk="1" hangingPunct="1"/>
            <a:r>
              <a:rPr lang="en-US" sz="2400" smtClean="0">
                <a:ea typeface="ＭＳ Ｐゴシック" charset="-128"/>
              </a:rPr>
              <a:t>It</a:t>
            </a:r>
            <a:r>
              <a:rPr lang="en-US" altLang="en-US" sz="2400" smtClean="0">
                <a:ea typeface="ＭＳ Ｐゴシック" charset="-128"/>
              </a:rPr>
              <a:t>’</a:t>
            </a:r>
            <a:r>
              <a:rPr lang="en-US" sz="2400" smtClean="0">
                <a:ea typeface="ＭＳ Ｐゴシック" charset="-128"/>
              </a:rPr>
              <a:t>s your life.</a:t>
            </a:r>
          </a:p>
        </p:txBody>
      </p:sp>
      <p:sp>
        <p:nvSpPr>
          <p:cNvPr id="5122" name="Text Placeholder 5"/>
          <p:cNvSpPr>
            <a:spLocks noGrp="1"/>
          </p:cNvSpPr>
          <p:nvPr>
            <p:ph type="body" sz="half" idx="2"/>
          </p:nvPr>
        </p:nvSpPr>
        <p:spPr>
          <a:xfrm>
            <a:off x="1811338" y="5843588"/>
            <a:ext cx="5486400" cy="804862"/>
          </a:xfrm>
        </p:spPr>
        <p:txBody>
          <a:bodyPr/>
          <a:lstStyle/>
          <a:p>
            <a:pPr eaLnBrk="1" hangingPunct="1"/>
            <a:r>
              <a:rPr lang="en-US" sz="1800" smtClean="0">
                <a:ea typeface="ＭＳ Ｐゴシック" charset="-128"/>
              </a:rPr>
              <a:t>And you want to live it your way.</a:t>
            </a:r>
          </a:p>
        </p:txBody>
      </p:sp>
      <p:pic>
        <p:nvPicPr>
          <p:cNvPr id="7" name="Picture Placeholder 10" descr="ltc ppt 2.jpg"/>
          <p:cNvPicPr>
            <a:picLocks noGrp="1" noChangeAspect="1"/>
          </p:cNvPicPr>
          <p:nvPr>
            <p:ph type="pic" idx="1"/>
          </p:nvPr>
        </p:nvPicPr>
        <p:blipFill rotWithShape="1">
          <a:blip r:embed="rId3">
            <a:extLst/>
          </a:blip>
          <a:srcRect l="2053" t="5602" r="1955" b="5404"/>
          <a:stretch/>
        </p:blipFill>
        <p:spPr>
          <a:xfrm>
            <a:off x="1904902" y="2054482"/>
            <a:ext cx="5266497" cy="331518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124" name="Title 4"/>
          <p:cNvSpPr txBox="1">
            <a:spLocks/>
          </p:cNvSpPr>
          <p:nvPr/>
        </p:nvSpPr>
        <p:spPr bwMode="auto">
          <a:xfrm>
            <a:off x="301625" y="528638"/>
            <a:ext cx="7397750" cy="1143000"/>
          </a:xfrm>
          <a:prstGeom prst="rect">
            <a:avLst/>
          </a:prstGeom>
          <a:noFill/>
          <a:ln w="9525">
            <a:noFill/>
            <a:miter lim="800000"/>
            <a:headEnd/>
            <a:tailEnd/>
          </a:ln>
        </p:spPr>
        <p:txBody>
          <a:bodyPr anchor="ctr"/>
          <a:lstStyle/>
          <a:p>
            <a:r>
              <a:rPr lang="en-US" sz="3200" b="1">
                <a:cs typeface="Arial" pitchFamily="34" charset="0"/>
              </a:rPr>
              <a:t>Your Life…Your Way</a:t>
            </a:r>
            <a:endParaRPr lang="en-US" sz="3200"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mtClean="0">
                <a:ea typeface="ＭＳ Ｐゴシック" charset="-128"/>
              </a:rPr>
              <a:t>Why Choose Us?</a:t>
            </a:r>
          </a:p>
        </p:txBody>
      </p:sp>
      <p:sp>
        <p:nvSpPr>
          <p:cNvPr id="41986" name="Content Placeholder 2"/>
          <p:cNvSpPr>
            <a:spLocks noGrp="1"/>
          </p:cNvSpPr>
          <p:nvPr>
            <p:ph idx="1"/>
          </p:nvPr>
        </p:nvSpPr>
        <p:spPr/>
        <p:txBody>
          <a:bodyPr/>
          <a:lstStyle/>
          <a:p>
            <a:pPr eaLnBrk="1" hangingPunct="1"/>
            <a:r>
              <a:rPr lang="en-US" sz="2200" dirty="0" smtClean="0">
                <a:ea typeface="ＭＳ Ｐゴシック" charset="-128"/>
              </a:rPr>
              <a:t>We</a:t>
            </a:r>
            <a:r>
              <a:rPr lang="en-US" altLang="en-US" sz="2200" dirty="0" smtClean="0">
                <a:ea typeface="ＭＳ Ｐゴシック" charset="-128"/>
              </a:rPr>
              <a:t>’</a:t>
            </a:r>
            <a:r>
              <a:rPr lang="en-US" sz="2200" dirty="0" smtClean="0">
                <a:ea typeface="ＭＳ Ｐゴシック" charset="-128"/>
              </a:rPr>
              <a:t>re strong, stable and financially secure</a:t>
            </a:r>
          </a:p>
          <a:p>
            <a:pPr eaLnBrk="1" hangingPunct="1"/>
            <a:r>
              <a:rPr lang="en-US" sz="2200" dirty="0" smtClean="0">
                <a:ea typeface="ＭＳ Ｐゴシック" charset="-128"/>
              </a:rPr>
              <a:t>We have a strong commitment to our policyholders</a:t>
            </a:r>
          </a:p>
          <a:p>
            <a:pPr eaLnBrk="1" hangingPunct="1"/>
            <a:r>
              <a:rPr lang="en-US" sz="2200" dirty="0" smtClean="0">
                <a:ea typeface="ＭＳ Ｐゴシック" charset="-128"/>
              </a:rPr>
              <a:t>We continually earn high ratings from leading industry</a:t>
            </a:r>
            <a:br>
              <a:rPr lang="en-US" sz="2200" dirty="0" smtClean="0">
                <a:ea typeface="ＭＳ Ｐゴシック" charset="-128"/>
              </a:rPr>
            </a:br>
            <a:r>
              <a:rPr lang="en-US" sz="2200" dirty="0" smtClean="0">
                <a:ea typeface="ＭＳ Ｐゴシック" charset="-128"/>
              </a:rPr>
              <a:t>rating organizations</a:t>
            </a:r>
          </a:p>
        </p:txBody>
      </p:sp>
      <p:sp>
        <p:nvSpPr>
          <p:cNvPr id="5" name="Rectangle 6"/>
          <p:cNvSpPr>
            <a:spLocks noChangeArrowheads="1"/>
          </p:cNvSpPr>
          <p:nvPr/>
        </p:nvSpPr>
        <p:spPr bwMode="auto">
          <a:xfrm>
            <a:off x="301625" y="6259513"/>
            <a:ext cx="6405563" cy="431800"/>
          </a:xfrm>
          <a:prstGeom prst="rect">
            <a:avLst/>
          </a:prstGeom>
          <a:noFill/>
          <a:ln>
            <a:noFill/>
          </a:ln>
          <a:extLst/>
        </p:spPr>
        <p:txBody>
          <a:bodyPr>
            <a:spAutoFit/>
          </a:bodyPr>
          <a:lstStyle/>
          <a:p>
            <a:pPr>
              <a:defRPr/>
            </a:pPr>
            <a:r>
              <a:rPr lang="en-US" sz="1100" dirty="0">
                <a:solidFill>
                  <a:schemeClr val="bg1">
                    <a:lumMod val="50000"/>
                  </a:schemeClr>
                </a:solidFill>
                <a:latin typeface="Arial" charset="0"/>
                <a:ea typeface="ＭＳ Ｐゴシック" charset="0"/>
                <a:cs typeface="ＭＳ Ｐゴシック" charset="0"/>
              </a:rPr>
              <a:t>Independent agency ratings refer only to the overall financial status of the company and are not a recommendation of the specific policy provisions, rates or practices of the insurance company.</a:t>
            </a:r>
          </a:p>
        </p:txBody>
      </p:sp>
      <p:sp>
        <p:nvSpPr>
          <p:cNvPr id="41988" name="Rectangle 7"/>
          <p:cNvSpPr>
            <a:spLocks noChangeArrowheads="1"/>
          </p:cNvSpPr>
          <p:nvPr/>
        </p:nvSpPr>
        <p:spPr bwMode="auto">
          <a:xfrm>
            <a:off x="5613400" y="3409950"/>
            <a:ext cx="1460656" cy="261610"/>
          </a:xfrm>
          <a:prstGeom prst="rect">
            <a:avLst/>
          </a:prstGeom>
          <a:noFill/>
          <a:ln w="9525">
            <a:noFill/>
            <a:miter lim="800000"/>
            <a:headEnd/>
            <a:tailEnd/>
          </a:ln>
        </p:spPr>
        <p:txBody>
          <a:bodyPr wrap="none">
            <a:spAutoFit/>
          </a:bodyPr>
          <a:lstStyle/>
          <a:p>
            <a:r>
              <a:rPr lang="en-US" sz="1100" dirty="0">
                <a:solidFill>
                  <a:srgbClr val="808080"/>
                </a:solidFill>
              </a:rPr>
              <a:t>All ratings as of </a:t>
            </a:r>
            <a:r>
              <a:rPr lang="en-US" sz="1100" dirty="0" smtClean="0">
                <a:solidFill>
                  <a:srgbClr val="808080"/>
                </a:solidFill>
              </a:rPr>
              <a:t>7/11</a:t>
            </a:r>
            <a:endParaRPr lang="en-US" sz="1100" dirty="0"/>
          </a:p>
        </p:txBody>
      </p:sp>
      <p:sp>
        <p:nvSpPr>
          <p:cNvPr id="7" name="Rectangle 6"/>
          <p:cNvSpPr>
            <a:spLocks noChangeArrowheads="1"/>
          </p:cNvSpPr>
          <p:nvPr/>
        </p:nvSpPr>
        <p:spPr bwMode="auto">
          <a:xfrm>
            <a:off x="1955800" y="3698875"/>
            <a:ext cx="5153025" cy="2470150"/>
          </a:xfrm>
          <a:prstGeom prst="rect">
            <a:avLst/>
          </a:prstGeom>
          <a:solidFill>
            <a:schemeClr val="bg2"/>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defRPr/>
            </a:pPr>
            <a:endParaRPr lang="en-US" dirty="0">
              <a:solidFill>
                <a:schemeClr val="lt1"/>
              </a:solidFill>
              <a:latin typeface="+mn-lt"/>
              <a:ea typeface="+mn-ea"/>
            </a:endParaRPr>
          </a:p>
        </p:txBody>
      </p:sp>
      <p:sp>
        <p:nvSpPr>
          <p:cNvPr id="8" name="Rectangle 7"/>
          <p:cNvSpPr/>
          <p:nvPr/>
        </p:nvSpPr>
        <p:spPr>
          <a:xfrm>
            <a:off x="1971675" y="3719513"/>
            <a:ext cx="3228975" cy="384175"/>
          </a:xfrm>
          <a:prstGeom prst="rect">
            <a:avLst/>
          </a:prstGeom>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en-US" sz="900" b="1" dirty="0"/>
              <a:t>Rating Company</a:t>
            </a:r>
          </a:p>
        </p:txBody>
      </p:sp>
      <p:sp>
        <p:nvSpPr>
          <p:cNvPr id="9" name="Rectangle 8"/>
          <p:cNvSpPr/>
          <p:nvPr/>
        </p:nvSpPr>
        <p:spPr>
          <a:xfrm>
            <a:off x="5200650" y="3717925"/>
            <a:ext cx="1908175" cy="385763"/>
          </a:xfrm>
          <a:prstGeom prst="rect">
            <a:avLst/>
          </a:prstGeom>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en-US" sz="900" b="1" dirty="0"/>
              <a:t>Mutual of Omaha</a:t>
            </a:r>
          </a:p>
          <a:p>
            <a:pPr>
              <a:defRPr/>
            </a:pPr>
            <a:r>
              <a:rPr lang="en-US" sz="900" b="1" dirty="0"/>
              <a:t>United of Omaha</a:t>
            </a:r>
          </a:p>
        </p:txBody>
      </p:sp>
      <p:sp>
        <p:nvSpPr>
          <p:cNvPr id="13" name="Rectangle 12"/>
          <p:cNvSpPr/>
          <p:nvPr/>
        </p:nvSpPr>
        <p:spPr>
          <a:xfrm>
            <a:off x="1976438" y="4103688"/>
            <a:ext cx="5132387" cy="682625"/>
          </a:xfrm>
          <a:prstGeom prst="rect">
            <a:avLst/>
          </a:prstGeom>
          <a:solidFill>
            <a:schemeClr val="bg2"/>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en-US" sz="900" b="1" dirty="0"/>
              <a:t>A.M. Best Company, Inc.</a:t>
            </a:r>
          </a:p>
          <a:p>
            <a:pPr>
              <a:defRPr/>
            </a:pPr>
            <a:r>
              <a:rPr lang="en-US" sz="900" dirty="0"/>
              <a:t>(for overall financial strength and ability to meet ongoing</a:t>
            </a:r>
          </a:p>
          <a:p>
            <a:pPr>
              <a:defRPr/>
            </a:pPr>
            <a:r>
              <a:rPr lang="en-US" sz="900" dirty="0"/>
              <a:t>obligations to policyholders)</a:t>
            </a:r>
          </a:p>
        </p:txBody>
      </p:sp>
      <p:sp>
        <p:nvSpPr>
          <p:cNvPr id="14" name="Rectangle 13"/>
          <p:cNvSpPr/>
          <p:nvPr/>
        </p:nvSpPr>
        <p:spPr>
          <a:xfrm>
            <a:off x="1971675" y="4792663"/>
            <a:ext cx="5137150" cy="685800"/>
          </a:xfrm>
          <a:prstGeom prst="rect">
            <a:avLst/>
          </a:prstGeom>
          <a:solidFill>
            <a:schemeClr val="tx2">
              <a:lumMod val="20000"/>
              <a:lumOff val="80000"/>
            </a:schemeClr>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r>
              <a:rPr lang="en-US" sz="900" b="1">
                <a:solidFill>
                  <a:srgbClr val="000000"/>
                </a:solidFill>
                <a:ea typeface="ＭＳ Ｐゴシック" charset="-128"/>
              </a:rPr>
              <a:t>Moody</a:t>
            </a:r>
            <a:r>
              <a:rPr lang="en-US" altLang="en-US" sz="900" b="1">
                <a:solidFill>
                  <a:srgbClr val="000000"/>
                </a:solidFill>
                <a:ea typeface="ＭＳ Ｐゴシック" charset="-128"/>
              </a:rPr>
              <a:t>’</a:t>
            </a:r>
            <a:r>
              <a:rPr lang="en-US" sz="900" b="1">
                <a:solidFill>
                  <a:srgbClr val="000000"/>
                </a:solidFill>
                <a:ea typeface="ＭＳ Ｐゴシック" charset="-128"/>
              </a:rPr>
              <a:t>s Investors Service</a:t>
            </a:r>
          </a:p>
          <a:p>
            <a:r>
              <a:rPr lang="en-US" sz="900">
                <a:solidFill>
                  <a:srgbClr val="000000"/>
                </a:solidFill>
                <a:ea typeface="ＭＳ Ｐゴシック" charset="-128"/>
              </a:rPr>
              <a:t>(for current financial strength and ability to withstand </a:t>
            </a:r>
          </a:p>
          <a:p>
            <a:r>
              <a:rPr lang="en-US" sz="900">
                <a:solidFill>
                  <a:srgbClr val="000000"/>
                </a:solidFill>
                <a:ea typeface="ＭＳ Ｐゴシック" charset="-128"/>
              </a:rPr>
              <a:t>financial stress In the future)</a:t>
            </a:r>
          </a:p>
        </p:txBody>
      </p:sp>
      <p:sp>
        <p:nvSpPr>
          <p:cNvPr id="15" name="Rectangle 14"/>
          <p:cNvSpPr/>
          <p:nvPr/>
        </p:nvSpPr>
        <p:spPr>
          <a:xfrm>
            <a:off x="1971675" y="5483225"/>
            <a:ext cx="5137150" cy="685800"/>
          </a:xfrm>
          <a:prstGeom prst="rect">
            <a:avLst/>
          </a:prstGeom>
          <a:solidFill>
            <a:schemeClr val="bg2"/>
          </a:soli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r>
              <a:rPr lang="en-US" sz="900" b="1">
                <a:solidFill>
                  <a:srgbClr val="000000"/>
                </a:solidFill>
                <a:ea typeface="ＭＳ Ｐゴシック" charset="-128"/>
              </a:rPr>
              <a:t>Standard &amp; Poor</a:t>
            </a:r>
            <a:r>
              <a:rPr lang="en-US" altLang="en-US" sz="900" b="1">
                <a:solidFill>
                  <a:srgbClr val="000000"/>
                </a:solidFill>
                <a:ea typeface="ＭＳ Ｐゴシック" charset="-128"/>
              </a:rPr>
              <a:t>’</a:t>
            </a:r>
            <a:r>
              <a:rPr lang="en-US" sz="900" b="1">
                <a:solidFill>
                  <a:srgbClr val="000000"/>
                </a:solidFill>
                <a:ea typeface="ＭＳ Ｐゴシック" charset="-128"/>
              </a:rPr>
              <a:t>s</a:t>
            </a:r>
          </a:p>
          <a:p>
            <a:r>
              <a:rPr lang="en-US" sz="900">
                <a:solidFill>
                  <a:srgbClr val="000000"/>
                </a:solidFill>
                <a:ea typeface="ＭＳ Ｐゴシック" charset="-128"/>
              </a:rPr>
              <a:t>(for financial strength to meet obligations to policyholders)</a:t>
            </a:r>
          </a:p>
        </p:txBody>
      </p:sp>
      <p:cxnSp>
        <p:nvCxnSpPr>
          <p:cNvPr id="10" name="Straight Connector 9"/>
          <p:cNvCxnSpPr/>
          <p:nvPr/>
        </p:nvCxnSpPr>
        <p:spPr>
          <a:xfrm flipH="1">
            <a:off x="5200650" y="4103688"/>
            <a:ext cx="0" cy="2065337"/>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41996" name="TextBox 10"/>
          <p:cNvSpPr txBox="1">
            <a:spLocks noChangeArrowheads="1"/>
          </p:cNvSpPr>
          <p:nvPr/>
        </p:nvSpPr>
        <p:spPr bwMode="auto">
          <a:xfrm>
            <a:off x="5200650" y="4195763"/>
            <a:ext cx="1633538" cy="646112"/>
          </a:xfrm>
          <a:prstGeom prst="rect">
            <a:avLst/>
          </a:prstGeom>
          <a:noFill/>
          <a:ln w="9525">
            <a:noFill/>
            <a:miter lim="800000"/>
            <a:headEnd/>
            <a:tailEnd/>
          </a:ln>
        </p:spPr>
        <p:txBody>
          <a:bodyPr>
            <a:spAutoFit/>
          </a:bodyPr>
          <a:lstStyle/>
          <a:p>
            <a:r>
              <a:rPr lang="en-US" sz="900" b="1" dirty="0" smtClean="0"/>
              <a:t>A</a:t>
            </a:r>
            <a:r>
              <a:rPr lang="en-US" sz="900" b="1" dirty="0"/>
              <a:t>+ (Superior</a:t>
            </a:r>
            <a:r>
              <a:rPr lang="en-US" sz="900" b="1" dirty="0" smtClean="0"/>
              <a:t>)</a:t>
            </a:r>
            <a:endParaRPr lang="en-US" sz="900" b="1" dirty="0"/>
          </a:p>
          <a:p>
            <a:r>
              <a:rPr lang="en-US" sz="900" dirty="0"/>
              <a:t>This rating is </a:t>
            </a:r>
            <a:r>
              <a:rPr lang="en-US" sz="900" dirty="0" smtClean="0"/>
              <a:t>second</a:t>
            </a:r>
          </a:p>
          <a:p>
            <a:r>
              <a:rPr lang="en-US" sz="900" dirty="0" smtClean="0"/>
              <a:t>highest </a:t>
            </a:r>
            <a:r>
              <a:rPr lang="en-US" sz="900" dirty="0"/>
              <a:t>of 16</a:t>
            </a:r>
          </a:p>
          <a:p>
            <a:endParaRPr lang="en-US" sz="900" dirty="0"/>
          </a:p>
        </p:txBody>
      </p:sp>
      <p:sp>
        <p:nvSpPr>
          <p:cNvPr id="41997" name="TextBox 18"/>
          <p:cNvSpPr txBox="1">
            <a:spLocks noChangeArrowheads="1"/>
          </p:cNvSpPr>
          <p:nvPr/>
        </p:nvSpPr>
        <p:spPr bwMode="auto">
          <a:xfrm>
            <a:off x="5200650" y="4887913"/>
            <a:ext cx="1633538" cy="646112"/>
          </a:xfrm>
          <a:prstGeom prst="rect">
            <a:avLst/>
          </a:prstGeom>
          <a:noFill/>
          <a:ln w="9525">
            <a:noFill/>
            <a:miter lim="800000"/>
            <a:headEnd/>
            <a:tailEnd/>
          </a:ln>
        </p:spPr>
        <p:txBody>
          <a:bodyPr>
            <a:spAutoFit/>
          </a:bodyPr>
          <a:lstStyle/>
          <a:p>
            <a:r>
              <a:rPr lang="en-US" sz="900" b="1" dirty="0" smtClean="0"/>
              <a:t>Aa3 </a:t>
            </a:r>
            <a:r>
              <a:rPr lang="en-US" sz="900" b="1" dirty="0"/>
              <a:t>(Excellent</a:t>
            </a:r>
            <a:r>
              <a:rPr lang="en-US" sz="900" b="1" dirty="0" smtClean="0"/>
              <a:t>)</a:t>
            </a:r>
            <a:endParaRPr lang="en-US" sz="900" b="1" dirty="0"/>
          </a:p>
          <a:p>
            <a:r>
              <a:rPr lang="en-US" sz="900" dirty="0"/>
              <a:t>This rating is </a:t>
            </a:r>
            <a:r>
              <a:rPr lang="en-US" sz="900" dirty="0" smtClean="0"/>
              <a:t>fourth</a:t>
            </a:r>
          </a:p>
          <a:p>
            <a:r>
              <a:rPr lang="en-US" sz="900" dirty="0" smtClean="0"/>
              <a:t>highest </a:t>
            </a:r>
            <a:r>
              <a:rPr lang="en-US" sz="900" dirty="0"/>
              <a:t>of 21</a:t>
            </a:r>
          </a:p>
          <a:p>
            <a:endParaRPr lang="en-US" sz="900" dirty="0"/>
          </a:p>
        </p:txBody>
      </p:sp>
      <p:sp>
        <p:nvSpPr>
          <p:cNvPr id="41998" name="TextBox 19"/>
          <p:cNvSpPr txBox="1">
            <a:spLocks noChangeArrowheads="1"/>
          </p:cNvSpPr>
          <p:nvPr/>
        </p:nvSpPr>
        <p:spPr bwMode="auto">
          <a:xfrm>
            <a:off x="5200650" y="5573713"/>
            <a:ext cx="1546225" cy="646112"/>
          </a:xfrm>
          <a:prstGeom prst="rect">
            <a:avLst/>
          </a:prstGeom>
          <a:noFill/>
          <a:ln w="9525">
            <a:noFill/>
            <a:miter lim="800000"/>
            <a:headEnd/>
            <a:tailEnd/>
          </a:ln>
        </p:spPr>
        <p:txBody>
          <a:bodyPr>
            <a:spAutoFit/>
          </a:bodyPr>
          <a:lstStyle/>
          <a:p>
            <a:r>
              <a:rPr lang="en-US" sz="900" b="1" dirty="0" smtClean="0"/>
              <a:t>A+ (Strong)</a:t>
            </a:r>
            <a:endParaRPr lang="en-US" sz="900" b="1" dirty="0"/>
          </a:p>
          <a:p>
            <a:r>
              <a:rPr lang="en-US" sz="900" dirty="0"/>
              <a:t>This rating is </a:t>
            </a:r>
            <a:r>
              <a:rPr lang="en-US" sz="900" dirty="0" smtClean="0"/>
              <a:t>fifth</a:t>
            </a:r>
            <a:endParaRPr lang="en-US" sz="900" dirty="0"/>
          </a:p>
          <a:p>
            <a:r>
              <a:rPr lang="en-US" sz="900" dirty="0"/>
              <a:t>highest of 21</a:t>
            </a:r>
          </a:p>
          <a:p>
            <a:endParaRPr lang="en-US" sz="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01625" y="530225"/>
            <a:ext cx="7397750" cy="1143000"/>
          </a:xfrm>
        </p:spPr>
        <p:txBody>
          <a:bodyPr/>
          <a:lstStyle/>
          <a:p>
            <a:pPr eaLnBrk="1" hangingPunct="1"/>
            <a:r>
              <a:rPr lang="en-US" smtClean="0">
                <a:ea typeface="ＭＳ Ｐゴシック" charset="-128"/>
              </a:rPr>
              <a:t>Why Choose Us?</a:t>
            </a:r>
          </a:p>
        </p:txBody>
      </p:sp>
      <p:sp>
        <p:nvSpPr>
          <p:cNvPr id="44034" name="Content Placeholder 3"/>
          <p:cNvSpPr>
            <a:spLocks noGrp="1"/>
          </p:cNvSpPr>
          <p:nvPr>
            <p:ph sz="half" idx="1"/>
          </p:nvPr>
        </p:nvSpPr>
        <p:spPr>
          <a:xfrm>
            <a:off x="457200" y="2055813"/>
            <a:ext cx="4038600" cy="4294187"/>
          </a:xfrm>
        </p:spPr>
        <p:txBody>
          <a:bodyPr anchor="ctr"/>
          <a:lstStyle/>
          <a:p>
            <a:pPr marL="0" indent="0" algn="ctr" eaLnBrk="1" hangingPunct="1">
              <a:buFont typeface="Arial" pitchFamily="34" charset="0"/>
              <a:buNone/>
            </a:pPr>
            <a:r>
              <a:rPr lang="en-US" smtClean="0">
                <a:ea typeface="ＭＳ Ｐゴシック" charset="-128"/>
              </a:rPr>
              <a:t>We</a:t>
            </a:r>
            <a:r>
              <a:rPr lang="en-US" altLang="en-US" smtClean="0">
                <a:ea typeface="ＭＳ Ｐゴシック" charset="-128"/>
              </a:rPr>
              <a:t>’</a:t>
            </a:r>
            <a:r>
              <a:rPr lang="en-US" smtClean="0">
                <a:ea typeface="ＭＳ Ｐゴシック" charset="-128"/>
              </a:rPr>
              <a:t>ll be here when</a:t>
            </a:r>
          </a:p>
          <a:p>
            <a:pPr marL="0" indent="0" algn="ctr" eaLnBrk="1" hangingPunct="1">
              <a:buFont typeface="Arial" pitchFamily="34" charset="0"/>
              <a:buNone/>
            </a:pPr>
            <a:r>
              <a:rPr lang="en-US" smtClean="0">
                <a:ea typeface="ＭＳ Ｐゴシック" charset="-128"/>
              </a:rPr>
              <a:t> you need us!</a:t>
            </a:r>
          </a:p>
        </p:txBody>
      </p:sp>
      <p:pic>
        <p:nvPicPr>
          <p:cNvPr id="6" name="Content Placeholder 5" descr="ltc ppt 9.jpg"/>
          <p:cNvPicPr>
            <a:picLocks noGrp="1" noChangeAspect="1"/>
          </p:cNvPicPr>
          <p:nvPr>
            <p:ph sz="half" idx="2"/>
          </p:nvPr>
        </p:nvPicPr>
        <p:blipFill rotWithShape="1">
          <a:blip r:embed="rId3">
            <a:extLst/>
          </a:blip>
          <a:srcRect l="3072" t="11906" r="3327" b="13780"/>
          <a:stretch/>
        </p:blipFill>
        <p:spPr>
          <a:xfrm>
            <a:off x="5060019" y="2125116"/>
            <a:ext cx="3543478" cy="412965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Title 4"/>
          <p:cNvSpPr>
            <a:spLocks noGrp="1"/>
          </p:cNvSpPr>
          <p:nvPr>
            <p:ph type="title"/>
          </p:nvPr>
        </p:nvSpPr>
        <p:spPr>
          <a:xfrm>
            <a:off x="1914525" y="5629275"/>
            <a:ext cx="5219700" cy="566738"/>
          </a:xfrm>
        </p:spPr>
        <p:txBody>
          <a:bodyPr/>
          <a:lstStyle/>
          <a:p>
            <a:pPr eaLnBrk="1" hangingPunct="1"/>
            <a:r>
              <a:rPr lang="en-US" smtClean="0">
                <a:solidFill>
                  <a:srgbClr val="000000"/>
                </a:solidFill>
                <a:ea typeface="ＭＳ Ｐゴシック" charset="-128"/>
              </a:rPr>
              <a:t>Together, we may tailor a long-term care insurance policy to meet your needs.</a:t>
            </a:r>
            <a:endParaRPr lang="en-US" smtClean="0">
              <a:ea typeface="ＭＳ Ｐゴシック" charset="-128"/>
            </a:endParaRPr>
          </a:p>
        </p:txBody>
      </p:sp>
      <p:pic>
        <p:nvPicPr>
          <p:cNvPr id="8" name="Picture Placeholder 6"/>
          <p:cNvPicPr>
            <a:picLocks noGrp="1" noChangeAspect="1"/>
          </p:cNvPicPr>
          <p:nvPr>
            <p:ph type="pic" idx="1"/>
          </p:nvPr>
        </p:nvPicPr>
        <p:blipFill>
          <a:blip r:embed="rId4">
            <a:extLst/>
          </a:blip>
          <a:stretch>
            <a:fillRect/>
          </a:stretch>
        </p:blipFill>
        <p:spPr>
          <a:xfrm>
            <a:off x="2098113" y="2128344"/>
            <a:ext cx="4852279" cy="323283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4" name="Title 4"/>
          <p:cNvSpPr txBox="1">
            <a:spLocks/>
          </p:cNvSpPr>
          <p:nvPr/>
        </p:nvSpPr>
        <p:spPr bwMode="auto">
          <a:xfrm>
            <a:off x="301625" y="528638"/>
            <a:ext cx="7397750" cy="1143000"/>
          </a:xfrm>
          <a:prstGeom prst="rect">
            <a:avLst/>
          </a:prstGeom>
          <a:noFill/>
          <a:ln w="9525">
            <a:noFill/>
            <a:miter lim="800000"/>
            <a:headEnd/>
            <a:tailEnd/>
          </a:ln>
        </p:spPr>
        <p:txBody>
          <a:bodyPr anchor="ctr"/>
          <a:lstStyle/>
          <a:p>
            <a:r>
              <a:rPr lang="en-US" sz="3200">
                <a:cs typeface="Arial" pitchFamily="34" charset="0"/>
              </a:rPr>
              <a:t>Your Choice for </a:t>
            </a:r>
            <a:r>
              <a:rPr lang="en-US" sz="3200" b="1">
                <a:cs typeface="Arial" pitchFamily="34" charset="0"/>
              </a:rPr>
              <a:t>LTC.</a:t>
            </a:r>
            <a:endParaRPr lang="en-US" sz="32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8130" name="Content Placeholder 5"/>
          <p:cNvSpPr>
            <a:spLocks noGrp="1"/>
          </p:cNvSpPr>
          <p:nvPr>
            <p:ph idx="1"/>
          </p:nvPr>
        </p:nvSpPr>
        <p:spPr/>
        <p:txBody>
          <a:bodyPr/>
          <a:lstStyle/>
          <a:p>
            <a:pPr marL="0" indent="0" algn="ctr" eaLnBrk="1" hangingPunct="1">
              <a:buFont typeface="Arial" pitchFamily="34" charset="0"/>
              <a:buNone/>
            </a:pPr>
            <a:endParaRPr lang="en-US" smtClean="0">
              <a:ea typeface="ＭＳ Ｐゴシック" charset="-128"/>
            </a:endParaRPr>
          </a:p>
          <a:p>
            <a:pPr marL="0" indent="0" algn="ctr" eaLnBrk="1" hangingPunct="1">
              <a:buFont typeface="Arial" pitchFamily="34" charset="0"/>
              <a:buNone/>
            </a:pPr>
            <a:r>
              <a:rPr lang="en-US" smtClean="0">
                <a:ea typeface="ＭＳ Ｐゴシック" charset="-128"/>
              </a:rPr>
              <a:t>Questions?</a:t>
            </a:r>
          </a:p>
          <a:p>
            <a:pPr marL="0" indent="0" algn="ctr" eaLnBrk="1" hangingPunct="1">
              <a:buFont typeface="Arial" pitchFamily="34" charset="0"/>
              <a:buNone/>
            </a:pPr>
            <a:endParaRPr lang="en-US" smtClean="0">
              <a:ea typeface="ＭＳ Ｐゴシック" charset="-128"/>
            </a:endParaRPr>
          </a:p>
          <a:p>
            <a:pPr marL="0" indent="0" eaLnBrk="1" hangingPunct="1">
              <a:buFont typeface="Arial" pitchFamily="34" charset="0"/>
              <a:buNone/>
            </a:pPr>
            <a:r>
              <a:rPr lang="en-US" sz="1000" smtClean="0">
                <a:solidFill>
                  <a:srgbClr val="7F7F7F"/>
                </a:solidFill>
                <a:ea typeface="ＭＳ Ｐゴシック" charset="-128"/>
              </a:rPr>
              <a:t>Long-term care insurance is underwritten by Mutual of Omaha Insurance Company or United of Omaha Life Insurance Company, Mutual of Omaha Plaza, Omaha, NE 68175. Mutual of Omaha Insurance Company is licensed nationwide. United of Omaha Life Insurance Company is licensed in all states except NY and does not solicit business in NY. Policy forms: LTC09M, LTC09M-AG, LTC09M-5ML, LTC09M-10ML (or state equivalent). In ID: LTC09M-ID, LTC09M-AG-ID, LTC09M-5ML-ID, LTC09M-10ML-ID. In NC: LTC09M-NC, LTC09M-AG-NC, LTC09M-5ML-NC, LTC09M-10ML-NC. In OK: LTC09M-OK, LTC09M-AG-OK, LTC09M-5ML-OK, LTC09M-10ML-OK. In OR: LTC09M-OR, LTC09M-AG-OR, LTC09M-5ML-OR, LTC09M-10ML-OR. In PA: LTC09M-PA, LTC09M-AG-PA, LTC09M-5ML-PA, LTC09M-10ML-PA. In WA: LTC09M-WA, LTC09M-AG-WA, LTC09M-5ML-WA, LTC09M-10ML-WA. LTC09U, LTC09U-AG, LTC09U-5ML, LTC09U-10ML (or state equivalent). In ID: LTC09U-ID, LTC09U-AG-ID, LTC09U-5ML-ID, LTC09U-10ML-ID. In NC: LTC09U-NC, LTC09U-AG-NC, LTC09U-5ML-NC, LTC09U-10ML-NC.  In OK: LTC09U-OK, LTC09U-AG-OK, LTC09U-5ML-OK, LTC09U-10ML-OK. In OR: LTC09U-OR, LTC09U-AG-OR, LTC09U-5ML-OR, LTC09U-10ML-OR. In PA: LTC09U-PA, LTC09U-AG-PA, LTC09U-5ML-PA, LTC09U-10ML-PA. In WA: LTC09U-WA, LTC09U-AG-WA, LTC09U-5ML-WA, LTC09U-10ML-WA. This is a solicitation of insurance. Each underwriting company is responsible for its own financial and contractual obligations. Products and features may not be available in all states and may vary by state. Policies have exclusions and limitations. You may be contacted by telephone by an insurance agent (in WA: producer). For costs, complete details of coverage and terms under which the policy may be continued in force, contact your licensed insurance agent (in WA: producer). </a:t>
            </a:r>
          </a:p>
          <a:p>
            <a:pPr marL="0" indent="0" eaLnBrk="1" hangingPunct="1">
              <a:buFont typeface="Arial" pitchFamily="34" charset="0"/>
              <a:buNone/>
            </a:pPr>
            <a:endParaRPr lang="en-US" sz="1000" smtClean="0">
              <a:solidFill>
                <a:srgbClr val="7F7F7F"/>
              </a:solidFill>
              <a:ea typeface="ＭＳ Ｐゴシック" charset="-128"/>
            </a:endParaRPr>
          </a:p>
        </p:txBody>
      </p:sp>
      <p:sp>
        <p:nvSpPr>
          <p:cNvPr id="48131" name="Title 4"/>
          <p:cNvSpPr txBox="1">
            <a:spLocks/>
          </p:cNvSpPr>
          <p:nvPr/>
        </p:nvSpPr>
        <p:spPr bwMode="auto">
          <a:xfrm>
            <a:off x="301625" y="528638"/>
            <a:ext cx="7397750" cy="1143000"/>
          </a:xfrm>
          <a:prstGeom prst="rect">
            <a:avLst/>
          </a:prstGeom>
          <a:noFill/>
          <a:ln w="9525">
            <a:noFill/>
            <a:miter lim="800000"/>
            <a:headEnd/>
            <a:tailEnd/>
          </a:ln>
        </p:spPr>
        <p:txBody>
          <a:bodyPr anchor="ctr"/>
          <a:lstStyle/>
          <a:p>
            <a:r>
              <a:rPr lang="en-US" sz="3200">
                <a:cs typeface="Arial" pitchFamily="34" charset="0"/>
              </a:rPr>
              <a:t>Your Choice for </a:t>
            </a:r>
            <a:r>
              <a:rPr lang="en-US" sz="3200" b="1">
                <a:cs typeface="Arial" pitchFamily="34" charset="0"/>
              </a:rPr>
              <a:t>LTC.</a:t>
            </a:r>
            <a:endParaRPr lang="en-US" sz="3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ctrTitle"/>
          </p:nvPr>
        </p:nvSpPr>
        <p:spPr>
          <a:xfrm>
            <a:off x="685800" y="3276600"/>
            <a:ext cx="7772400" cy="841375"/>
          </a:xfrm>
        </p:spPr>
        <p:txBody>
          <a:bodyPr/>
          <a:lstStyle/>
          <a:p>
            <a:pPr eaLnBrk="1" hangingPunct="1"/>
            <a:r>
              <a:rPr lang="en-US" smtClean="0">
                <a:ea typeface="ＭＳ Ｐゴシック" charset="-128"/>
              </a:rPr>
              <a:t>Long-Term Care Insurance</a:t>
            </a:r>
          </a:p>
        </p:txBody>
      </p:sp>
      <p:sp>
        <p:nvSpPr>
          <p:cNvPr id="50179" name="Subtitle 2"/>
          <p:cNvSpPr>
            <a:spLocks noGrp="1"/>
          </p:cNvSpPr>
          <p:nvPr>
            <p:ph type="subTitle" idx="1"/>
          </p:nvPr>
        </p:nvSpPr>
        <p:spPr>
          <a:xfrm>
            <a:off x="685800" y="3940175"/>
            <a:ext cx="7772400" cy="754063"/>
          </a:xfrm>
        </p:spPr>
        <p:txBody>
          <a:bodyPr/>
          <a:lstStyle/>
          <a:p>
            <a:pPr eaLnBrk="1" hangingPunct="1"/>
            <a:r>
              <a:rPr lang="en-US" smtClean="0">
                <a:ea typeface="ＭＳ Ｐゴシック" charset="-128"/>
              </a:rPr>
              <a:t>An essential part of a secure financial plan</a:t>
            </a:r>
          </a:p>
        </p:txBody>
      </p:sp>
      <p:sp>
        <p:nvSpPr>
          <p:cNvPr id="50181" name="Rectangle 1"/>
          <p:cNvSpPr>
            <a:spLocks noChangeArrowheads="1"/>
          </p:cNvSpPr>
          <p:nvPr/>
        </p:nvSpPr>
        <p:spPr bwMode="auto">
          <a:xfrm>
            <a:off x="2395538" y="5159375"/>
            <a:ext cx="4572000" cy="1200329"/>
          </a:xfrm>
          <a:prstGeom prst="rect">
            <a:avLst/>
          </a:prstGeom>
          <a:noFill/>
          <a:ln w="9525">
            <a:noFill/>
            <a:miter lim="800000"/>
            <a:headEnd/>
            <a:tailEnd/>
          </a:ln>
        </p:spPr>
        <p:txBody>
          <a:bodyPr>
            <a:spAutoFit/>
          </a:bodyPr>
          <a:lstStyle/>
          <a:p>
            <a:pPr algn="ctr"/>
            <a:r>
              <a:rPr lang="en-US" sz="2400" dirty="0" smtClean="0"/>
              <a:t>Plus Group Texas</a:t>
            </a:r>
          </a:p>
          <a:p>
            <a:pPr algn="ctr"/>
            <a:r>
              <a:rPr lang="en-US" sz="2400" dirty="0" smtClean="0"/>
              <a:t>972-943-9999</a:t>
            </a:r>
          </a:p>
          <a:p>
            <a:pPr algn="ctr"/>
            <a:r>
              <a:rPr lang="en-US" sz="2400" dirty="0" smtClean="0"/>
              <a:t>Quotes@PlusGroupTX.com</a:t>
            </a:r>
            <a:endParaRPr lang="en-US" sz="2400" dirty="0"/>
          </a:p>
        </p:txBody>
      </p:sp>
      <p:sp>
        <p:nvSpPr>
          <p:cNvPr id="50182" name="Title 4"/>
          <p:cNvSpPr txBox="1">
            <a:spLocks/>
          </p:cNvSpPr>
          <p:nvPr/>
        </p:nvSpPr>
        <p:spPr bwMode="auto">
          <a:xfrm>
            <a:off x="301625" y="528638"/>
            <a:ext cx="7397750" cy="1143000"/>
          </a:xfrm>
          <a:prstGeom prst="rect">
            <a:avLst/>
          </a:prstGeom>
          <a:noFill/>
          <a:ln w="9525">
            <a:noFill/>
            <a:miter lim="800000"/>
            <a:headEnd/>
            <a:tailEnd/>
          </a:ln>
        </p:spPr>
        <p:txBody>
          <a:bodyPr anchor="ctr"/>
          <a:lstStyle/>
          <a:p>
            <a:r>
              <a:rPr lang="en-US" sz="3200">
                <a:cs typeface="Arial" pitchFamily="34" charset="0"/>
              </a:rPr>
              <a:t>Your Choice for </a:t>
            </a:r>
            <a:r>
              <a:rPr lang="en-US" sz="3200" b="1">
                <a:cs typeface="Arial" pitchFamily="34" charset="0"/>
              </a:rPr>
              <a:t>LTC.</a:t>
            </a:r>
            <a:endParaRPr lang="en-US" sz="32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4"/>
          <p:cNvSpPr>
            <a:spLocks noGrp="1"/>
          </p:cNvSpPr>
          <p:nvPr>
            <p:ph type="title"/>
          </p:nvPr>
        </p:nvSpPr>
        <p:spPr/>
        <p:txBody>
          <a:bodyPr/>
          <a:lstStyle/>
          <a:p>
            <a:pPr eaLnBrk="1" hangingPunct="1"/>
            <a:r>
              <a:rPr lang="en-US" smtClean="0">
                <a:ea typeface="ＭＳ Ｐゴシック" charset="-128"/>
                <a:cs typeface="Arial" pitchFamily="34" charset="0"/>
              </a:rPr>
              <a:t>Your Life…Your Way</a:t>
            </a:r>
            <a:endParaRPr lang="en-US" smtClean="0">
              <a:ea typeface="ＭＳ Ｐゴシック" charset="-128"/>
            </a:endParaRPr>
          </a:p>
        </p:txBody>
      </p:sp>
      <p:sp>
        <p:nvSpPr>
          <p:cNvPr id="7170" name="Content Placeholder 5"/>
          <p:cNvSpPr>
            <a:spLocks noGrp="1"/>
          </p:cNvSpPr>
          <p:nvPr>
            <p:ph idx="1"/>
          </p:nvPr>
        </p:nvSpPr>
        <p:spPr/>
        <p:txBody>
          <a:bodyPr/>
          <a:lstStyle/>
          <a:p>
            <a:pPr eaLnBrk="1" hangingPunct="1">
              <a:buFont typeface="Arial" pitchFamily="34" charset="0"/>
              <a:buNone/>
            </a:pPr>
            <a:r>
              <a:rPr lang="en-US" sz="2800" smtClean="0">
                <a:ea typeface="ＭＳ Ｐゴシック" charset="-128"/>
                <a:cs typeface="Arial" pitchFamily="34" charset="0"/>
              </a:rPr>
              <a:t>What if…</a:t>
            </a:r>
          </a:p>
          <a:p>
            <a:pPr eaLnBrk="1" hangingPunct="1"/>
            <a:r>
              <a:rPr lang="en-US" sz="2800" smtClean="0">
                <a:ea typeface="ＭＳ Ｐゴシック" charset="-128"/>
                <a:cs typeface="Arial" pitchFamily="34" charset="0"/>
              </a:rPr>
              <a:t>You weren</a:t>
            </a:r>
            <a:r>
              <a:rPr lang="en-US" altLang="en-US" sz="2800" smtClean="0">
                <a:ea typeface="ＭＳ Ｐゴシック" charset="-128"/>
                <a:cs typeface="Arial" pitchFamily="34" charset="0"/>
              </a:rPr>
              <a:t>’</a:t>
            </a:r>
            <a:r>
              <a:rPr lang="en-US" sz="2800" smtClean="0">
                <a:ea typeface="ＭＳ Ｐゴシック" charset="-128"/>
                <a:cs typeface="Arial" pitchFamily="34" charset="0"/>
              </a:rPr>
              <a:t>t able to care for yourself?</a:t>
            </a:r>
          </a:p>
          <a:p>
            <a:pPr eaLnBrk="1" hangingPunct="1"/>
            <a:r>
              <a:rPr lang="en-US" sz="2800" smtClean="0">
                <a:ea typeface="ＭＳ Ｐゴシック" charset="-128"/>
                <a:cs typeface="Arial" pitchFamily="34" charset="0"/>
              </a:rPr>
              <a:t>You were faced with providing care for a loved one?</a:t>
            </a:r>
          </a:p>
          <a:p>
            <a:pPr eaLnBrk="1" hangingPunct="1">
              <a:buFont typeface="Arial" pitchFamily="34" charset="0"/>
              <a:buNone/>
            </a:pPr>
            <a:endParaRPr lang="en-US" sz="2800" smtClean="0">
              <a:ea typeface="ＭＳ Ｐゴシック" charset="-128"/>
              <a:cs typeface="Arial" pitchFamily="34" charset="0"/>
            </a:endParaRPr>
          </a:p>
          <a:p>
            <a:pPr eaLnBrk="1" hangingPunct="1">
              <a:buFont typeface="Arial" pitchFamily="34" charset="0"/>
              <a:buNone/>
            </a:pPr>
            <a:r>
              <a:rPr lang="en-US" sz="2800" smtClean="0">
                <a:ea typeface="ＭＳ Ｐゴシック" charset="-128"/>
                <a:cs typeface="Arial" pitchFamily="34" charset="0"/>
              </a:rPr>
              <a:t>What would that do to the plans you</a:t>
            </a:r>
            <a:r>
              <a:rPr lang="en-US" altLang="en-US" sz="2800" smtClean="0">
                <a:ea typeface="ＭＳ Ｐゴシック" charset="-128"/>
                <a:cs typeface="Arial" pitchFamily="34" charset="0"/>
              </a:rPr>
              <a:t>’</a:t>
            </a:r>
            <a:r>
              <a:rPr lang="en-US" sz="2800" smtClean="0">
                <a:ea typeface="ＭＳ Ｐゴシック" charset="-128"/>
                <a:cs typeface="Arial" pitchFamily="34" charset="0"/>
              </a:rPr>
              <a:t>ve made?</a:t>
            </a:r>
          </a:p>
          <a:p>
            <a:pPr eaLnBrk="1" hangingPunct="1">
              <a:buFont typeface="Arial" pitchFamily="34" charset="0"/>
              <a:buNone/>
            </a:pPr>
            <a:endParaRPr lang="en-US" smtClean="0">
              <a:ea typeface="ＭＳ Ｐゴシック"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title"/>
          </p:nvPr>
        </p:nvSpPr>
        <p:spPr/>
        <p:txBody>
          <a:bodyPr/>
          <a:lstStyle/>
          <a:p>
            <a:pPr eaLnBrk="1" hangingPunct="1"/>
            <a:r>
              <a:rPr lang="en-US" smtClean="0">
                <a:ea typeface="ＭＳ Ｐゴシック" charset="-128"/>
                <a:cs typeface="Arial" pitchFamily="34" charset="0"/>
              </a:rPr>
              <a:t>A Long-Term Care Insurance </a:t>
            </a:r>
            <a:br>
              <a:rPr lang="en-US" smtClean="0">
                <a:ea typeface="ＭＳ Ｐゴシック" charset="-128"/>
                <a:cs typeface="Arial" pitchFamily="34" charset="0"/>
              </a:rPr>
            </a:br>
            <a:r>
              <a:rPr lang="en-US" smtClean="0">
                <a:ea typeface="ＭＳ Ｐゴシック" charset="-128"/>
                <a:cs typeface="Arial" pitchFamily="34" charset="0"/>
              </a:rPr>
              <a:t>Policy May Help</a:t>
            </a:r>
            <a:endParaRPr lang="en-US" smtClean="0">
              <a:ea typeface="ＭＳ Ｐゴシック" charset="-128"/>
            </a:endParaRPr>
          </a:p>
        </p:txBody>
      </p:sp>
      <p:sp>
        <p:nvSpPr>
          <p:cNvPr id="9218" name="Content Placeholder 5"/>
          <p:cNvSpPr>
            <a:spLocks noGrp="1"/>
          </p:cNvSpPr>
          <p:nvPr>
            <p:ph idx="1"/>
          </p:nvPr>
        </p:nvSpPr>
        <p:spPr/>
        <p:txBody>
          <a:bodyPr/>
          <a:lstStyle/>
          <a:p>
            <a:pPr eaLnBrk="1" hangingPunct="1">
              <a:buFont typeface="Arial" pitchFamily="34" charset="0"/>
              <a:buNone/>
            </a:pPr>
            <a:r>
              <a:rPr lang="en-US" sz="2800" smtClean="0">
                <a:ea typeface="ＭＳ Ｐゴシック" charset="-128"/>
                <a:cs typeface="Arial" pitchFamily="34" charset="0"/>
              </a:rPr>
              <a:t>Long-term care insurance may help you:</a:t>
            </a:r>
          </a:p>
          <a:p>
            <a:pPr eaLnBrk="1" hangingPunct="1"/>
            <a:r>
              <a:rPr lang="en-US" sz="2800" smtClean="0">
                <a:ea typeface="ＭＳ Ｐゴシック" charset="-128"/>
                <a:cs typeface="Arial" pitchFamily="34" charset="0"/>
              </a:rPr>
              <a:t>Protect your financial goals</a:t>
            </a:r>
          </a:p>
          <a:p>
            <a:pPr eaLnBrk="1" hangingPunct="1"/>
            <a:r>
              <a:rPr lang="en-US" sz="2800" smtClean="0">
                <a:ea typeface="ＭＳ Ｐゴシック" charset="-128"/>
                <a:cs typeface="Arial" pitchFamily="34" charset="0"/>
              </a:rPr>
              <a:t>Protect your life savings</a:t>
            </a:r>
          </a:p>
          <a:p>
            <a:pPr eaLnBrk="1" hangingPunct="1"/>
            <a:r>
              <a:rPr lang="en-US" sz="2800" smtClean="0">
                <a:ea typeface="ＭＳ Ｐゴシック" charset="-128"/>
                <a:cs typeface="Arial" pitchFamily="34" charset="0"/>
              </a:rPr>
              <a:t>Protect the plans you</a:t>
            </a:r>
            <a:r>
              <a:rPr lang="en-US" altLang="en-US" sz="2800" smtClean="0">
                <a:ea typeface="ＭＳ Ｐゴシック" charset="-128"/>
                <a:cs typeface="Arial" pitchFamily="34" charset="0"/>
              </a:rPr>
              <a:t>’</a:t>
            </a:r>
            <a:r>
              <a:rPr lang="en-US" sz="2800" smtClean="0">
                <a:ea typeface="ＭＳ Ｐゴシック" charset="-128"/>
                <a:cs typeface="Arial" pitchFamily="34" charset="0"/>
              </a:rPr>
              <a:t>ve made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mtClean="0">
                <a:ea typeface="ＭＳ Ｐゴシック" charset="-128"/>
                <a:cs typeface="Arial" pitchFamily="34" charset="0"/>
              </a:rPr>
              <a:t>What is Long-Term Care?</a:t>
            </a:r>
            <a:endParaRPr lang="en-US" smtClean="0">
              <a:ea typeface="ＭＳ Ｐゴシック" charset="-128"/>
            </a:endParaRPr>
          </a:p>
        </p:txBody>
      </p:sp>
      <p:sp>
        <p:nvSpPr>
          <p:cNvPr id="11266" name="Content Placeholder 2"/>
          <p:cNvSpPr>
            <a:spLocks noGrp="1"/>
          </p:cNvSpPr>
          <p:nvPr>
            <p:ph idx="1"/>
          </p:nvPr>
        </p:nvSpPr>
        <p:spPr/>
        <p:txBody>
          <a:bodyPr/>
          <a:lstStyle/>
          <a:p>
            <a:pPr marL="0" indent="0" eaLnBrk="1" hangingPunct="1">
              <a:buFont typeface="Arial" pitchFamily="34" charset="0"/>
              <a:buNone/>
            </a:pPr>
            <a:r>
              <a:rPr lang="en-US" sz="2800" smtClean="0">
                <a:ea typeface="ＭＳ Ｐゴシック" charset="-128"/>
              </a:rPr>
              <a:t>Long-term care refers to a variety of services for people who are unable to care for themselves. </a:t>
            </a:r>
          </a:p>
          <a:p>
            <a:pPr marL="0" indent="0" eaLnBrk="1" hangingPunct="1">
              <a:buFont typeface="Arial" pitchFamily="34" charset="0"/>
              <a:buNone/>
            </a:pPr>
            <a:r>
              <a:rPr lang="en-US" sz="2800" smtClean="0">
                <a:ea typeface="ＭＳ Ｐゴシック" charset="-128"/>
              </a:rPr>
              <a:t>This may be due to:</a:t>
            </a:r>
          </a:p>
          <a:p>
            <a:pPr lvl="1" eaLnBrk="1" hangingPunct="1"/>
            <a:r>
              <a:rPr lang="en-US" sz="2400" smtClean="0">
                <a:ea typeface="ＭＳ Ｐゴシック" charset="-128"/>
              </a:rPr>
              <a:t>Accident</a:t>
            </a:r>
          </a:p>
          <a:p>
            <a:pPr lvl="1" eaLnBrk="1" hangingPunct="1"/>
            <a:r>
              <a:rPr lang="en-US" sz="2400" smtClean="0">
                <a:ea typeface="ＭＳ Ｐゴシック" charset="-128"/>
              </a:rPr>
              <a:t>Disability</a:t>
            </a:r>
          </a:p>
          <a:p>
            <a:pPr lvl="1" eaLnBrk="1" hangingPunct="1"/>
            <a:r>
              <a:rPr lang="en-US" sz="2400" smtClean="0">
                <a:ea typeface="ＭＳ Ｐゴシック" charset="-128"/>
              </a:rPr>
              <a:t>Prolonged illness</a:t>
            </a:r>
          </a:p>
          <a:p>
            <a:pPr lvl="1" eaLnBrk="1" hangingPunct="1"/>
            <a:r>
              <a:rPr lang="en-US" sz="2400" smtClean="0">
                <a:ea typeface="ＭＳ Ｐゴシック" charset="-128"/>
              </a:rPr>
              <a:t>Aging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a:xfrm>
            <a:off x="301625" y="530225"/>
            <a:ext cx="7397750" cy="1143000"/>
          </a:xfrm>
        </p:spPr>
        <p:txBody>
          <a:bodyPr/>
          <a:lstStyle/>
          <a:p>
            <a:pPr eaLnBrk="1" hangingPunct="1"/>
            <a:r>
              <a:rPr lang="en-US" smtClean="0">
                <a:ea typeface="ＭＳ Ｐゴシック" charset="-128"/>
              </a:rPr>
              <a:t>What is Long-Term Care?</a:t>
            </a:r>
          </a:p>
        </p:txBody>
      </p:sp>
      <p:sp>
        <p:nvSpPr>
          <p:cNvPr id="13314" name="Content Placeholder 4"/>
          <p:cNvSpPr>
            <a:spLocks noGrp="1"/>
          </p:cNvSpPr>
          <p:nvPr>
            <p:ph sz="half" idx="1"/>
          </p:nvPr>
        </p:nvSpPr>
        <p:spPr>
          <a:xfrm>
            <a:off x="457200" y="2055813"/>
            <a:ext cx="4038600" cy="4294187"/>
          </a:xfrm>
        </p:spPr>
        <p:txBody>
          <a:bodyPr anchor="ctr"/>
          <a:lstStyle/>
          <a:p>
            <a:pPr marL="0" indent="0" algn="ctr" eaLnBrk="1" hangingPunct="1">
              <a:buFont typeface="Arial" pitchFamily="34" charset="0"/>
              <a:buNone/>
            </a:pPr>
            <a:r>
              <a:rPr lang="en-US" smtClean="0">
                <a:ea typeface="ＭＳ Ｐゴシック" charset="-128"/>
              </a:rPr>
              <a:t>Who do you know?</a:t>
            </a:r>
          </a:p>
        </p:txBody>
      </p:sp>
      <p:pic>
        <p:nvPicPr>
          <p:cNvPr id="5" name="Content Placeholder 7" descr="ltc ppt 3.jpg"/>
          <p:cNvPicPr>
            <a:picLocks noGrp="1" noChangeAspect="1"/>
          </p:cNvPicPr>
          <p:nvPr>
            <p:ph sz="half" idx="2"/>
          </p:nvPr>
        </p:nvPicPr>
        <p:blipFill rotWithShape="1">
          <a:blip r:embed="rId3">
            <a:extLst/>
          </a:blip>
          <a:srcRect l="3518" t="13780" r="3997" b="13780"/>
          <a:stretch/>
        </p:blipFill>
        <p:spPr>
          <a:xfrm>
            <a:off x="5173119" y="2130522"/>
            <a:ext cx="3515977" cy="4042261"/>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mtClean="0">
                <a:ea typeface="ＭＳ Ｐゴシック" charset="-128"/>
              </a:rPr>
              <a:t>What is Long-Term Care?</a:t>
            </a:r>
          </a:p>
        </p:txBody>
      </p:sp>
      <p:sp>
        <p:nvSpPr>
          <p:cNvPr id="15362" name="Content Placeholder 4"/>
          <p:cNvSpPr>
            <a:spLocks noGrp="1"/>
          </p:cNvSpPr>
          <p:nvPr>
            <p:ph idx="1"/>
          </p:nvPr>
        </p:nvSpPr>
        <p:spPr/>
        <p:txBody>
          <a:bodyPr/>
          <a:lstStyle/>
          <a:p>
            <a:pPr eaLnBrk="1" hangingPunct="1">
              <a:buFontTx/>
              <a:buNone/>
            </a:pPr>
            <a:r>
              <a:rPr lang="en-US" sz="2800" smtClean="0">
                <a:ea typeface="ＭＳ Ｐゴシック" charset="-128"/>
                <a:cs typeface="Arial" pitchFamily="34" charset="0"/>
              </a:rPr>
              <a:t>Long-term care is more than nursing home care.</a:t>
            </a:r>
          </a:p>
          <a:p>
            <a:pPr eaLnBrk="1" hangingPunct="1">
              <a:buFontTx/>
              <a:buNone/>
            </a:pPr>
            <a:endParaRPr lang="en-US" sz="2800" smtClean="0">
              <a:ea typeface="ＭＳ Ｐゴシック" charset="-128"/>
              <a:cs typeface="Arial" pitchFamily="34" charset="0"/>
            </a:endParaRPr>
          </a:p>
          <a:p>
            <a:pPr eaLnBrk="1" hangingPunct="1">
              <a:buFontTx/>
              <a:buNone/>
            </a:pPr>
            <a:r>
              <a:rPr lang="en-US" sz="2800" smtClean="0">
                <a:ea typeface="ＭＳ Ｐゴシック" charset="-128"/>
                <a:cs typeface="Arial" pitchFamily="34" charset="0"/>
              </a:rPr>
              <a:t>Long-term care services also are available:</a:t>
            </a:r>
          </a:p>
          <a:p>
            <a:pPr eaLnBrk="1" hangingPunct="1"/>
            <a:r>
              <a:rPr lang="en-US" sz="2800" smtClean="0">
                <a:ea typeface="ＭＳ Ｐゴシック" charset="-128"/>
                <a:cs typeface="Arial" pitchFamily="34" charset="0"/>
              </a:rPr>
              <a:t>In your home</a:t>
            </a:r>
          </a:p>
          <a:p>
            <a:pPr eaLnBrk="1" hangingPunct="1"/>
            <a:r>
              <a:rPr lang="en-US" sz="2800" smtClean="0">
                <a:ea typeface="ＭＳ Ｐゴシック" charset="-128"/>
                <a:cs typeface="Arial" pitchFamily="34" charset="0"/>
              </a:rPr>
              <a:t>In the community</a:t>
            </a:r>
          </a:p>
          <a:p>
            <a:pPr eaLnBrk="1" hangingPunct="1"/>
            <a:r>
              <a:rPr lang="en-US" sz="2800" smtClean="0">
                <a:ea typeface="ＭＳ Ｐゴシック" charset="-128"/>
                <a:cs typeface="Arial" pitchFamily="34" charset="0"/>
              </a:rPr>
              <a:t>In an assisted living facility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8"/>
          <p:cNvSpPr>
            <a:spLocks noGrp="1"/>
          </p:cNvSpPr>
          <p:nvPr>
            <p:ph type="title"/>
          </p:nvPr>
        </p:nvSpPr>
        <p:spPr>
          <a:xfrm>
            <a:off x="301625" y="530225"/>
            <a:ext cx="7397750" cy="1143000"/>
          </a:xfrm>
        </p:spPr>
        <p:txBody>
          <a:bodyPr/>
          <a:lstStyle/>
          <a:p>
            <a:pPr eaLnBrk="1" hangingPunct="1"/>
            <a:r>
              <a:rPr lang="en-US" smtClean="0">
                <a:ea typeface="ＭＳ Ｐゴシック" charset="-128"/>
                <a:cs typeface="Arial" pitchFamily="34" charset="0"/>
              </a:rPr>
              <a:t>Who Will Need Long-Term </a:t>
            </a:r>
            <a:br>
              <a:rPr lang="en-US" smtClean="0">
                <a:ea typeface="ＭＳ Ｐゴシック" charset="-128"/>
                <a:cs typeface="Arial" pitchFamily="34" charset="0"/>
              </a:rPr>
            </a:br>
            <a:r>
              <a:rPr lang="en-US" smtClean="0">
                <a:ea typeface="ＭＳ Ｐゴシック" charset="-128"/>
                <a:cs typeface="Arial" pitchFamily="34" charset="0"/>
              </a:rPr>
              <a:t>Care Services?</a:t>
            </a:r>
            <a:endParaRPr lang="en-US" smtClean="0">
              <a:ea typeface="ＭＳ Ｐゴシック" charset="-128"/>
            </a:endParaRPr>
          </a:p>
        </p:txBody>
      </p:sp>
      <p:sp>
        <p:nvSpPr>
          <p:cNvPr id="17410" name="Content Placeholder 9"/>
          <p:cNvSpPr>
            <a:spLocks noGrp="1"/>
          </p:cNvSpPr>
          <p:nvPr>
            <p:ph sz="half" idx="1"/>
          </p:nvPr>
        </p:nvSpPr>
        <p:spPr>
          <a:xfrm>
            <a:off x="457200" y="2055813"/>
            <a:ext cx="4038600" cy="4294187"/>
          </a:xfrm>
        </p:spPr>
        <p:txBody>
          <a:bodyPr/>
          <a:lstStyle/>
          <a:p>
            <a:pPr eaLnBrk="1" hangingPunct="1">
              <a:buFontTx/>
              <a:buNone/>
            </a:pPr>
            <a:r>
              <a:rPr lang="en-US" smtClean="0">
                <a:ea typeface="ＭＳ Ｐゴシック" charset="-128"/>
                <a:cs typeface="Arial" pitchFamily="34" charset="0"/>
              </a:rPr>
              <a:t>No one knows what the</a:t>
            </a:r>
          </a:p>
          <a:p>
            <a:pPr eaLnBrk="1" hangingPunct="1">
              <a:buFontTx/>
              <a:buNone/>
            </a:pPr>
            <a:r>
              <a:rPr lang="en-US" smtClean="0">
                <a:ea typeface="ＭＳ Ｐゴシック" charset="-128"/>
                <a:cs typeface="Arial" pitchFamily="34" charset="0"/>
              </a:rPr>
              <a:t>future holds.</a:t>
            </a:r>
          </a:p>
          <a:p>
            <a:pPr eaLnBrk="1" hangingPunct="1"/>
            <a:r>
              <a:rPr lang="en-US" sz="2600" smtClean="0">
                <a:ea typeface="ＭＳ Ｐゴシック" charset="-128"/>
                <a:cs typeface="Arial" pitchFamily="34" charset="0"/>
              </a:rPr>
              <a:t>As people age, they may need some form of assistance</a:t>
            </a:r>
          </a:p>
          <a:p>
            <a:pPr eaLnBrk="1" hangingPunct="1"/>
            <a:r>
              <a:rPr lang="en-US" sz="2600" smtClean="0">
                <a:ea typeface="ＭＳ Ｐゴシック" charset="-128"/>
                <a:cs typeface="Arial" pitchFamily="34" charset="0"/>
              </a:rPr>
              <a:t>Accidents and injuries mean young people may need long-term care services, too</a:t>
            </a:r>
          </a:p>
        </p:txBody>
      </p:sp>
      <p:pic>
        <p:nvPicPr>
          <p:cNvPr id="12" name="Content Placeholder 10" descr="ltc ppt 7.jpg"/>
          <p:cNvPicPr>
            <a:picLocks noGrp="1" noChangeAspect="1"/>
          </p:cNvPicPr>
          <p:nvPr>
            <p:ph sz="half" idx="2"/>
          </p:nvPr>
        </p:nvPicPr>
        <p:blipFill rotWithShape="1">
          <a:blip r:embed="rId3">
            <a:extLst/>
          </a:blip>
          <a:srcRect l="3318" t="13780" r="4310" b="13780"/>
          <a:stretch/>
        </p:blipFill>
        <p:spPr>
          <a:xfrm>
            <a:off x="5079862" y="2135037"/>
            <a:ext cx="3523278" cy="405576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ea typeface="ＭＳ Ｐゴシック" charset="-128"/>
              </a:rPr>
              <a:t>What Does it Cost?</a:t>
            </a:r>
          </a:p>
        </p:txBody>
      </p:sp>
      <p:sp>
        <p:nvSpPr>
          <p:cNvPr id="19458" name="Content Placeholder 4"/>
          <p:cNvSpPr>
            <a:spLocks noGrp="1"/>
          </p:cNvSpPr>
          <p:nvPr>
            <p:ph idx="1"/>
          </p:nvPr>
        </p:nvSpPr>
        <p:spPr/>
        <p:txBody>
          <a:bodyPr/>
          <a:lstStyle/>
          <a:p>
            <a:pPr marL="0" indent="0" eaLnBrk="1" hangingPunct="1">
              <a:buFont typeface="Arial" pitchFamily="34" charset="0"/>
              <a:buNone/>
            </a:pPr>
            <a:r>
              <a:rPr lang="en-US" dirty="0" smtClean="0">
                <a:ea typeface="ＭＳ Ｐゴシック" charset="-128"/>
                <a:cs typeface="Arial" pitchFamily="34" charset="0"/>
              </a:rPr>
              <a:t>Long-term care services may be expensive.</a:t>
            </a:r>
          </a:p>
        </p:txBody>
      </p:sp>
      <p:sp>
        <p:nvSpPr>
          <p:cNvPr id="19459" name="TextBox 6"/>
          <p:cNvSpPr txBox="1">
            <a:spLocks noChangeArrowheads="1"/>
          </p:cNvSpPr>
          <p:nvPr/>
        </p:nvSpPr>
        <p:spPr bwMode="auto">
          <a:xfrm>
            <a:off x="2719388" y="5149850"/>
            <a:ext cx="5510212" cy="276225"/>
          </a:xfrm>
          <a:prstGeom prst="rect">
            <a:avLst/>
          </a:prstGeom>
          <a:noFill/>
          <a:ln w="9525">
            <a:noFill/>
            <a:miter lim="800000"/>
            <a:headEnd/>
            <a:tailEnd/>
          </a:ln>
        </p:spPr>
        <p:txBody>
          <a:bodyPr wrap="none">
            <a:spAutoFit/>
          </a:bodyPr>
          <a:lstStyle/>
          <a:p>
            <a:pPr algn="r"/>
            <a:r>
              <a:rPr lang="en-US" sz="1200" dirty="0">
                <a:solidFill>
                  <a:srgbClr val="7F7F7F"/>
                </a:solidFill>
              </a:rPr>
              <a:t>Source: Mutual of Omaha</a:t>
            </a:r>
            <a:r>
              <a:rPr lang="ja-JP" altLang="en-US" sz="1200">
                <a:solidFill>
                  <a:srgbClr val="7F7F7F"/>
                </a:solidFill>
              </a:rPr>
              <a:t>’</a:t>
            </a:r>
            <a:r>
              <a:rPr lang="en-US" altLang="ja-JP" sz="1200" dirty="0">
                <a:solidFill>
                  <a:srgbClr val="7F7F7F"/>
                </a:solidFill>
              </a:rPr>
              <a:t>s Cost-of-Care Survey, conducted by </a:t>
            </a:r>
            <a:r>
              <a:rPr lang="en-US" altLang="ja-JP" sz="1200" dirty="0" err="1">
                <a:solidFill>
                  <a:srgbClr val="7F7F7F"/>
                </a:solidFill>
              </a:rPr>
              <a:t>Univita</a:t>
            </a:r>
            <a:r>
              <a:rPr lang="en-US" altLang="ja-JP" sz="1200" dirty="0">
                <a:solidFill>
                  <a:srgbClr val="7F7F7F"/>
                </a:solidFill>
              </a:rPr>
              <a:t>, </a:t>
            </a:r>
            <a:r>
              <a:rPr lang="en-US" altLang="ja-JP" sz="1200" dirty="0" smtClean="0">
                <a:solidFill>
                  <a:srgbClr val="7F7F7F"/>
                </a:solidFill>
              </a:rPr>
              <a:t>2010</a:t>
            </a:r>
            <a:endParaRPr lang="en-US" sz="1200" dirty="0">
              <a:solidFill>
                <a:srgbClr val="7F7F7F"/>
              </a:solidFill>
            </a:endParaRPr>
          </a:p>
        </p:txBody>
      </p:sp>
      <p:sp>
        <p:nvSpPr>
          <p:cNvPr id="19460" name="TextBox 7"/>
          <p:cNvSpPr txBox="1">
            <a:spLocks noChangeArrowheads="1"/>
          </p:cNvSpPr>
          <p:nvPr/>
        </p:nvSpPr>
        <p:spPr bwMode="auto">
          <a:xfrm>
            <a:off x="301625" y="6350000"/>
            <a:ext cx="4786313" cy="554038"/>
          </a:xfrm>
          <a:prstGeom prst="rect">
            <a:avLst/>
          </a:prstGeom>
          <a:noFill/>
          <a:ln w="9525">
            <a:noFill/>
            <a:miter lim="800000"/>
            <a:headEnd/>
            <a:tailEnd/>
          </a:ln>
        </p:spPr>
        <p:txBody>
          <a:bodyPr wrap="none">
            <a:spAutoFit/>
          </a:bodyPr>
          <a:lstStyle/>
          <a:p>
            <a:r>
              <a:rPr lang="en-US" sz="1200">
                <a:solidFill>
                  <a:srgbClr val="7F7F7F"/>
                </a:solidFill>
              </a:rPr>
              <a:t>The amounts shown are national averages. Cost may vary by state.</a:t>
            </a:r>
          </a:p>
          <a:p>
            <a:endParaRPr lang="en-US"/>
          </a:p>
        </p:txBody>
      </p:sp>
      <p:sp>
        <p:nvSpPr>
          <p:cNvPr id="2" name="Rectangle 1"/>
          <p:cNvSpPr>
            <a:spLocks noChangeArrowheads="1"/>
          </p:cNvSpPr>
          <p:nvPr/>
        </p:nvSpPr>
        <p:spPr bwMode="auto">
          <a:xfrm>
            <a:off x="901700" y="2860675"/>
            <a:ext cx="7315200" cy="2060575"/>
          </a:xfrm>
          <a:prstGeom prst="rect">
            <a:avLst/>
          </a:prstGeom>
          <a:solidFill>
            <a:schemeClr val="bg2"/>
          </a:solidFill>
          <a:ln w="38100">
            <a:solidFill>
              <a:schemeClr val="bg1"/>
            </a:solidFill>
            <a:miter lim="800000"/>
            <a:headEnd/>
            <a:tailEnd/>
          </a:ln>
          <a:effectLst>
            <a:outerShdw dist="20000" dir="5400000" rotWithShape="0">
              <a:srgbClr val="808080">
                <a:alpha val="37999"/>
              </a:srgbClr>
            </a:outerShdw>
          </a:effectLst>
        </p:spPr>
        <p:txBody>
          <a:bodyPr anchor="ctr"/>
          <a:lstStyle/>
          <a:p>
            <a:pPr algn="ctr">
              <a:defRPr/>
            </a:pPr>
            <a:endParaRPr lang="en-US" dirty="0">
              <a:solidFill>
                <a:schemeClr val="lt1"/>
              </a:solidFill>
              <a:latin typeface="+mn-lt"/>
              <a:ea typeface="+mn-ea"/>
            </a:endParaRPr>
          </a:p>
        </p:txBody>
      </p:sp>
      <p:sp>
        <p:nvSpPr>
          <p:cNvPr id="3" name="Rectangle 2"/>
          <p:cNvSpPr/>
          <p:nvPr/>
        </p:nvSpPr>
        <p:spPr>
          <a:xfrm>
            <a:off x="920750" y="2882900"/>
            <a:ext cx="2425700" cy="476250"/>
          </a:xfrm>
          <a:prstGeom prst="rect">
            <a:avLst/>
          </a:prstGeom>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a:t>Home Health Aide</a:t>
            </a:r>
          </a:p>
        </p:txBody>
      </p:sp>
      <p:sp>
        <p:nvSpPr>
          <p:cNvPr id="9" name="Rectangle 8"/>
          <p:cNvSpPr/>
          <p:nvPr/>
        </p:nvSpPr>
        <p:spPr>
          <a:xfrm>
            <a:off x="3346450" y="2882900"/>
            <a:ext cx="2478088" cy="476250"/>
          </a:xfrm>
          <a:prstGeom prst="rect">
            <a:avLst/>
          </a:prstGeom>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a:t>Assisted Living Facility</a:t>
            </a:r>
          </a:p>
        </p:txBody>
      </p:sp>
      <p:sp>
        <p:nvSpPr>
          <p:cNvPr id="10" name="Rectangle 9"/>
          <p:cNvSpPr/>
          <p:nvPr/>
        </p:nvSpPr>
        <p:spPr>
          <a:xfrm>
            <a:off x="5824538" y="2882900"/>
            <a:ext cx="2371725" cy="476250"/>
          </a:xfrm>
          <a:prstGeom prst="rect">
            <a:avLst/>
          </a:prstGeom>
          <a:ln>
            <a:solidFill>
              <a:schemeClr val="bg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1400" b="1" dirty="0"/>
              <a:t>Nursing Home</a:t>
            </a:r>
          </a:p>
          <a:p>
            <a:pPr algn="ctr">
              <a:defRPr/>
            </a:pPr>
            <a:r>
              <a:rPr lang="en-US" sz="1100" dirty="0"/>
              <a:t>(semi-private room)</a:t>
            </a:r>
          </a:p>
        </p:txBody>
      </p:sp>
      <p:cxnSp>
        <p:nvCxnSpPr>
          <p:cNvPr id="5" name="Straight Connector 4"/>
          <p:cNvCxnSpPr/>
          <p:nvPr/>
        </p:nvCxnSpPr>
        <p:spPr>
          <a:xfrm>
            <a:off x="3346450" y="3359150"/>
            <a:ext cx="0" cy="15621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5821363" y="3362325"/>
            <a:ext cx="0" cy="156210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9467" name="TextBox 5"/>
          <p:cNvSpPr txBox="1">
            <a:spLocks noChangeArrowheads="1"/>
          </p:cNvSpPr>
          <p:nvPr/>
        </p:nvSpPr>
        <p:spPr bwMode="auto">
          <a:xfrm>
            <a:off x="1020763" y="3602038"/>
            <a:ext cx="2211387" cy="984250"/>
          </a:xfrm>
          <a:prstGeom prst="rect">
            <a:avLst/>
          </a:prstGeom>
          <a:noFill/>
          <a:ln w="9525">
            <a:noFill/>
            <a:miter lim="800000"/>
            <a:headEnd/>
            <a:tailEnd/>
          </a:ln>
        </p:spPr>
        <p:txBody>
          <a:bodyPr>
            <a:spAutoFit/>
          </a:bodyPr>
          <a:lstStyle/>
          <a:p>
            <a:pPr algn="ctr"/>
            <a:r>
              <a:rPr lang="en-US" sz="4000" b="1" dirty="0" smtClean="0">
                <a:solidFill>
                  <a:schemeClr val="accent1"/>
                </a:solidFill>
              </a:rPr>
              <a:t>$173</a:t>
            </a:r>
            <a:endParaRPr lang="en-US" sz="4000" dirty="0"/>
          </a:p>
          <a:p>
            <a:pPr algn="ctr"/>
            <a:r>
              <a:rPr lang="en-US" b="1" dirty="0"/>
              <a:t>per day</a:t>
            </a:r>
          </a:p>
        </p:txBody>
      </p:sp>
      <p:sp>
        <p:nvSpPr>
          <p:cNvPr id="19468" name="TextBox 15"/>
          <p:cNvSpPr txBox="1">
            <a:spLocks noChangeArrowheads="1"/>
          </p:cNvSpPr>
          <p:nvPr/>
        </p:nvSpPr>
        <p:spPr bwMode="auto">
          <a:xfrm>
            <a:off x="3424238" y="3602038"/>
            <a:ext cx="2211387" cy="984250"/>
          </a:xfrm>
          <a:prstGeom prst="rect">
            <a:avLst/>
          </a:prstGeom>
          <a:noFill/>
          <a:ln w="9525">
            <a:noFill/>
            <a:miter lim="800000"/>
            <a:headEnd/>
            <a:tailEnd/>
          </a:ln>
        </p:spPr>
        <p:txBody>
          <a:bodyPr>
            <a:spAutoFit/>
          </a:bodyPr>
          <a:lstStyle/>
          <a:p>
            <a:pPr algn="ctr"/>
            <a:r>
              <a:rPr lang="en-US" sz="4000" b="1" dirty="0" smtClean="0">
                <a:solidFill>
                  <a:schemeClr val="accent1"/>
                </a:solidFill>
              </a:rPr>
              <a:t>$105</a:t>
            </a:r>
            <a:endParaRPr lang="en-US" sz="4000" dirty="0"/>
          </a:p>
          <a:p>
            <a:pPr algn="ctr"/>
            <a:r>
              <a:rPr lang="en-US" b="1" dirty="0"/>
              <a:t>per day</a:t>
            </a:r>
          </a:p>
        </p:txBody>
      </p:sp>
      <p:sp>
        <p:nvSpPr>
          <p:cNvPr id="19469" name="TextBox 16"/>
          <p:cNvSpPr txBox="1">
            <a:spLocks noChangeArrowheads="1"/>
          </p:cNvSpPr>
          <p:nvPr/>
        </p:nvSpPr>
        <p:spPr bwMode="auto">
          <a:xfrm>
            <a:off x="5918200" y="3602038"/>
            <a:ext cx="2211388" cy="984250"/>
          </a:xfrm>
          <a:prstGeom prst="rect">
            <a:avLst/>
          </a:prstGeom>
          <a:noFill/>
          <a:ln w="9525">
            <a:noFill/>
            <a:miter lim="800000"/>
            <a:headEnd/>
            <a:tailEnd/>
          </a:ln>
        </p:spPr>
        <p:txBody>
          <a:bodyPr>
            <a:spAutoFit/>
          </a:bodyPr>
          <a:lstStyle/>
          <a:p>
            <a:pPr algn="ctr"/>
            <a:r>
              <a:rPr lang="en-US" sz="4000" b="1" dirty="0" smtClean="0">
                <a:solidFill>
                  <a:schemeClr val="accent1"/>
                </a:solidFill>
              </a:rPr>
              <a:t>$210</a:t>
            </a:r>
            <a:endParaRPr lang="en-US" sz="4000" dirty="0"/>
          </a:p>
          <a:p>
            <a:pPr algn="ctr"/>
            <a:r>
              <a:rPr lang="en-US" b="1" dirty="0"/>
              <a:t>per 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555</TotalTime>
  <Words>2681</Words>
  <Application>Microsoft Office PowerPoint</Application>
  <PresentationFormat>On-screen Show (4:3)</PresentationFormat>
  <Paragraphs>293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Long-Term Care Insurance</vt:lpstr>
      <vt:lpstr>It’s your life.</vt:lpstr>
      <vt:lpstr>Your Life…Your Way</vt:lpstr>
      <vt:lpstr>A Long-Term Care Insurance  Policy May Help</vt:lpstr>
      <vt:lpstr>What is Long-Term Care?</vt:lpstr>
      <vt:lpstr>What is Long-Term Care?</vt:lpstr>
      <vt:lpstr>What is Long-Term Care?</vt:lpstr>
      <vt:lpstr>Who Will Need Long-Term  Care Services?</vt:lpstr>
      <vt:lpstr>What Does it Cost?</vt:lpstr>
      <vt:lpstr>How Will You Pay?</vt:lpstr>
      <vt:lpstr>How Will You Pay?</vt:lpstr>
      <vt:lpstr>How Will You Pay?</vt:lpstr>
      <vt:lpstr>How Will You Pay?</vt:lpstr>
      <vt:lpstr>How Does Long-Term Care Insurance Work?</vt:lpstr>
      <vt:lpstr>How Does Long-Term Care Insurance Work?</vt:lpstr>
      <vt:lpstr>How Does Long-Term Care Insurance Work?</vt:lpstr>
      <vt:lpstr>How Does Long-Term Care Insurance Work?</vt:lpstr>
      <vt:lpstr>Long-Term Care Insurance is Part of a Secure Financial Plan</vt:lpstr>
      <vt:lpstr>Why Should You Consider it Now?</vt:lpstr>
      <vt:lpstr>Why Choose Us?</vt:lpstr>
      <vt:lpstr>Why Choose Us?</vt:lpstr>
      <vt:lpstr>Together, we may tailor a long-term care insurance policy to meet your needs.</vt:lpstr>
      <vt:lpstr>PowerPoint Presentation</vt:lpstr>
      <vt:lpstr>Long-Term Care Insurance</vt:lpstr>
    </vt:vector>
  </TitlesOfParts>
  <Company>Mutual of Omaha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Monzu</dc:creator>
  <cp:lastModifiedBy>Louis</cp:lastModifiedBy>
  <cp:revision>82</cp:revision>
  <dcterms:created xsi:type="dcterms:W3CDTF">2011-03-25T16:04:35Z</dcterms:created>
  <dcterms:modified xsi:type="dcterms:W3CDTF">2012-05-21T19:22:59Z</dcterms:modified>
</cp:coreProperties>
</file>